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73" r:id="rId4"/>
  </p:sldMasterIdLst>
  <p:sldIdLst>
    <p:sldId id="257" r:id="rId5"/>
    <p:sldId id="262" r:id="rId6"/>
    <p:sldId id="263" r:id="rId7"/>
    <p:sldId id="258" r:id="rId8"/>
    <p:sldId id="271" r:id="rId9"/>
    <p:sldId id="272" r:id="rId10"/>
    <p:sldId id="269" r:id="rId11"/>
    <p:sldId id="264" r:id="rId12"/>
    <p:sldId id="265" r:id="rId13"/>
    <p:sldId id="280" r:id="rId14"/>
    <p:sldId id="266" r:id="rId15"/>
    <p:sldId id="281" r:id="rId16"/>
    <p:sldId id="267" r:id="rId17"/>
    <p:sldId id="268" r:id="rId18"/>
    <p:sldId id="270" r:id="rId19"/>
    <p:sldId id="283" r:id="rId20"/>
    <p:sldId id="282" r:id="rId21"/>
    <p:sldId id="284" r:id="rId22"/>
    <p:sldId id="273" r:id="rId23"/>
    <p:sldId id="275" r:id="rId24"/>
    <p:sldId id="274" r:id="rId25"/>
    <p:sldId id="279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44529"/>
    <a:srgbClr val="2B3922"/>
    <a:srgbClr val="2E3722"/>
    <a:srgbClr val="FCF7F1"/>
    <a:srgbClr val="B8D233"/>
    <a:srgbClr val="5CC6D6"/>
    <a:srgbClr val="F8D22F"/>
    <a:srgbClr val="F03F2B"/>
    <a:srgbClr val="3488A0"/>
    <a:srgbClr val="5790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FDCDC63-4CF8-418D-AD1D-F9CC674CB2F7}" v="1" dt="2024-12-23T19:55:02.764"/>
  </p1510:revLst>
</p1510:revInfo>
</file>

<file path=ppt/tableStyles.xml><?xml version="1.0" encoding="utf-8"?>
<a:tblStyleLst xmlns:a="http://schemas.openxmlformats.org/drawingml/2006/main" def="{5C22544A-7EE6-4342-B048-85BDC9FD1C3A}"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001" autoAdjust="0"/>
    <p:restoredTop sz="94619" autoAdjust="0"/>
  </p:normalViewPr>
  <p:slideViewPr>
    <p:cSldViewPr snapToGrid="0">
      <p:cViewPr varScale="1">
        <p:scale>
          <a:sx n="98" d="100"/>
          <a:sy n="98" d="100"/>
        </p:scale>
        <p:origin x="84" y="2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7693EAC-3627-3344-86F7-0A5FA52D1EDA}" type="doc">
      <dgm:prSet loTypeId="urn:microsoft.com/office/officeart/2005/8/layout/hierarchy3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6874C24-083C-AE4F-867F-81D4762EC80D}">
      <dgm:prSet phldrT="[Text]"/>
      <dgm:spPr/>
      <dgm:t>
        <a:bodyPr/>
        <a:lstStyle/>
        <a:p>
          <a:r>
            <a:rPr lang="en-US" dirty="0"/>
            <a:t>Step 1:</a:t>
          </a:r>
          <a:br>
            <a:rPr lang="en-US" dirty="0"/>
          </a:br>
          <a:r>
            <a:rPr lang="en-US" dirty="0"/>
            <a:t>Enroll in Original Medicare when Eligible</a:t>
          </a:r>
        </a:p>
      </dgm:t>
    </dgm:pt>
    <dgm:pt modelId="{15DABB74-4F05-2B4E-8A6D-44AE939B5082}" type="parTrans" cxnId="{9C5BDA5F-8EA3-0843-9556-D80EACB106CC}">
      <dgm:prSet/>
      <dgm:spPr/>
      <dgm:t>
        <a:bodyPr/>
        <a:lstStyle/>
        <a:p>
          <a:endParaRPr lang="en-US"/>
        </a:p>
      </dgm:t>
    </dgm:pt>
    <dgm:pt modelId="{CB6993A7-C0B5-784D-BE72-74DCD784B2C7}" type="sibTrans" cxnId="{9C5BDA5F-8EA3-0843-9556-D80EACB106CC}">
      <dgm:prSet/>
      <dgm:spPr/>
      <dgm:t>
        <a:bodyPr/>
        <a:lstStyle/>
        <a:p>
          <a:endParaRPr lang="en-US"/>
        </a:p>
      </dgm:t>
    </dgm:pt>
    <dgm:pt modelId="{CCCCBC37-5C8F-1747-BF8A-56A61FD844C1}">
      <dgm:prSet phldrT="[Text]"/>
      <dgm:spPr/>
      <dgm:t>
        <a:bodyPr/>
        <a:lstStyle/>
        <a:p>
          <a:r>
            <a:rPr lang="en-US" dirty="0"/>
            <a:t>Part A</a:t>
          </a:r>
        </a:p>
      </dgm:t>
    </dgm:pt>
    <dgm:pt modelId="{AC7CF14B-0C00-FF49-8CD0-8D4F40192E21}" type="parTrans" cxnId="{61D8AE83-F78A-3147-8062-ED0C698ABF5E}">
      <dgm:prSet/>
      <dgm:spPr/>
      <dgm:t>
        <a:bodyPr/>
        <a:lstStyle/>
        <a:p>
          <a:endParaRPr lang="en-US"/>
        </a:p>
      </dgm:t>
    </dgm:pt>
    <dgm:pt modelId="{69C79700-AF05-FA41-883F-C68C40B8B9D8}" type="sibTrans" cxnId="{61D8AE83-F78A-3147-8062-ED0C698ABF5E}">
      <dgm:prSet/>
      <dgm:spPr/>
      <dgm:t>
        <a:bodyPr/>
        <a:lstStyle/>
        <a:p>
          <a:endParaRPr lang="en-US"/>
        </a:p>
      </dgm:t>
    </dgm:pt>
    <dgm:pt modelId="{2EB55ABC-A405-9E41-83F3-1663219A5724}">
      <dgm:prSet phldrT="[Text]"/>
      <dgm:spPr/>
      <dgm:t>
        <a:bodyPr/>
        <a:lstStyle/>
        <a:p>
          <a:r>
            <a:rPr lang="en-US" dirty="0"/>
            <a:t>Part B</a:t>
          </a:r>
        </a:p>
      </dgm:t>
    </dgm:pt>
    <dgm:pt modelId="{F99740ED-4D88-0043-8306-94F4B2D007FD}" type="parTrans" cxnId="{80BDB1B1-4498-D34C-BBAE-B90161995056}">
      <dgm:prSet/>
      <dgm:spPr/>
      <dgm:t>
        <a:bodyPr/>
        <a:lstStyle/>
        <a:p>
          <a:endParaRPr lang="en-US"/>
        </a:p>
      </dgm:t>
    </dgm:pt>
    <dgm:pt modelId="{00F823C7-164E-E045-A29D-0178208F3028}" type="sibTrans" cxnId="{80BDB1B1-4498-D34C-BBAE-B90161995056}">
      <dgm:prSet/>
      <dgm:spPr/>
      <dgm:t>
        <a:bodyPr/>
        <a:lstStyle/>
        <a:p>
          <a:endParaRPr lang="en-US"/>
        </a:p>
      </dgm:t>
    </dgm:pt>
    <dgm:pt modelId="{73A0F8EA-A592-544B-879C-91C05994A08E}">
      <dgm:prSet phldrT="[Text]"/>
      <dgm:spPr/>
      <dgm:t>
        <a:bodyPr/>
        <a:lstStyle/>
        <a:p>
          <a:r>
            <a:rPr lang="en-US" dirty="0"/>
            <a:t>Step 2:</a:t>
          </a:r>
        </a:p>
        <a:p>
          <a:r>
            <a:rPr lang="en-US" dirty="0"/>
            <a:t>Choose More Coverage if Needed</a:t>
          </a:r>
        </a:p>
      </dgm:t>
    </dgm:pt>
    <dgm:pt modelId="{6C7D5755-4E96-1A4F-A54B-436D156DB158}" type="parTrans" cxnId="{8FBF2DBD-FB40-D946-BF6D-29EB1989419A}">
      <dgm:prSet/>
      <dgm:spPr/>
      <dgm:t>
        <a:bodyPr/>
        <a:lstStyle/>
        <a:p>
          <a:endParaRPr lang="en-US"/>
        </a:p>
      </dgm:t>
    </dgm:pt>
    <dgm:pt modelId="{C49754D8-9BC9-AC4D-BAA9-C4D67FE75C4B}" type="sibTrans" cxnId="{8FBF2DBD-FB40-D946-BF6D-29EB1989419A}">
      <dgm:prSet/>
      <dgm:spPr/>
      <dgm:t>
        <a:bodyPr/>
        <a:lstStyle/>
        <a:p>
          <a:endParaRPr lang="en-US"/>
        </a:p>
      </dgm:t>
    </dgm:pt>
    <dgm:pt modelId="{BD642B45-787B-1B44-B889-BBAA0395A910}">
      <dgm:prSet phldrT="[Text]"/>
      <dgm:spPr/>
      <dgm:t>
        <a:bodyPr/>
        <a:lstStyle/>
        <a:p>
          <a:r>
            <a:rPr lang="en-US" dirty="0"/>
            <a:t>Option</a:t>
          </a:r>
          <a:r>
            <a:rPr lang="en-US" baseline="0" dirty="0"/>
            <a:t> 1:</a:t>
          </a:r>
          <a:br>
            <a:rPr lang="en-US" baseline="0" dirty="0"/>
          </a:br>
          <a:r>
            <a:rPr lang="en-US" baseline="0" dirty="0"/>
            <a:t>Medicare Supplement with/without Medicare Part D</a:t>
          </a:r>
          <a:endParaRPr lang="en-US" dirty="0"/>
        </a:p>
      </dgm:t>
    </dgm:pt>
    <dgm:pt modelId="{472B78AE-EC93-1843-B31B-4427C99931D2}" type="parTrans" cxnId="{29EDB97B-DF38-F349-85AF-B4811D2EE400}">
      <dgm:prSet/>
      <dgm:spPr/>
      <dgm:t>
        <a:bodyPr/>
        <a:lstStyle/>
        <a:p>
          <a:endParaRPr lang="en-US"/>
        </a:p>
      </dgm:t>
    </dgm:pt>
    <dgm:pt modelId="{9D12272F-AEEF-2942-B041-C19DCE191C1E}" type="sibTrans" cxnId="{29EDB97B-DF38-F349-85AF-B4811D2EE400}">
      <dgm:prSet/>
      <dgm:spPr/>
      <dgm:t>
        <a:bodyPr/>
        <a:lstStyle/>
        <a:p>
          <a:endParaRPr lang="en-US"/>
        </a:p>
      </dgm:t>
    </dgm:pt>
    <dgm:pt modelId="{AE8F3127-0FE9-9841-A06E-C19066AB595C}">
      <dgm:prSet phldrT="[Text]"/>
      <dgm:spPr/>
      <dgm:t>
        <a:bodyPr/>
        <a:lstStyle/>
        <a:p>
          <a:r>
            <a:rPr lang="en-US" dirty="0"/>
            <a:t>Option 2:</a:t>
          </a:r>
          <a:br>
            <a:rPr lang="en-US" dirty="0"/>
          </a:br>
          <a:endParaRPr lang="en-US" dirty="0"/>
        </a:p>
        <a:p>
          <a:r>
            <a:rPr lang="en-US" dirty="0"/>
            <a:t>Medicare Part C (Medicare Advantage) Combines Parts A,B,</a:t>
          </a:r>
          <a:r>
            <a:rPr lang="en-US" baseline="0" dirty="0"/>
            <a:t> and many times D plus additional benefits</a:t>
          </a:r>
        </a:p>
        <a:p>
          <a:endParaRPr lang="en-US" dirty="0"/>
        </a:p>
        <a:p>
          <a:endParaRPr lang="en-US" dirty="0"/>
        </a:p>
      </dgm:t>
    </dgm:pt>
    <dgm:pt modelId="{7D534DD2-610E-3C4D-AE54-A425F65D25ED}" type="parTrans" cxnId="{31D70B5B-6D32-7C4F-8BC7-21FA5F1AC17A}">
      <dgm:prSet/>
      <dgm:spPr/>
      <dgm:t>
        <a:bodyPr/>
        <a:lstStyle/>
        <a:p>
          <a:endParaRPr lang="en-US"/>
        </a:p>
      </dgm:t>
    </dgm:pt>
    <dgm:pt modelId="{CDB42F3B-89F9-C44D-A7E2-1955A99912AB}" type="sibTrans" cxnId="{31D70B5B-6D32-7C4F-8BC7-21FA5F1AC17A}">
      <dgm:prSet/>
      <dgm:spPr/>
      <dgm:t>
        <a:bodyPr/>
        <a:lstStyle/>
        <a:p>
          <a:endParaRPr lang="en-US"/>
        </a:p>
      </dgm:t>
    </dgm:pt>
    <dgm:pt modelId="{27757ADD-4EBA-F440-9EC0-11F21CD07BCF}" type="pres">
      <dgm:prSet presAssocID="{47693EAC-3627-3344-86F7-0A5FA52D1EDA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35F933E1-9C88-8446-8446-07334886C8B9}" type="pres">
      <dgm:prSet presAssocID="{B6874C24-083C-AE4F-867F-81D4762EC80D}" presName="root" presStyleCnt="0"/>
      <dgm:spPr/>
    </dgm:pt>
    <dgm:pt modelId="{73B2FDB4-5CCF-9843-99BD-828A68BDCE03}" type="pres">
      <dgm:prSet presAssocID="{B6874C24-083C-AE4F-867F-81D4762EC80D}" presName="rootComposite" presStyleCnt="0"/>
      <dgm:spPr/>
    </dgm:pt>
    <dgm:pt modelId="{E0F49265-35BB-F34C-9C4F-BC6931B8D5E0}" type="pres">
      <dgm:prSet presAssocID="{B6874C24-083C-AE4F-867F-81D4762EC80D}" presName="rootText" presStyleLbl="node1" presStyleIdx="0" presStyleCnt="2"/>
      <dgm:spPr/>
    </dgm:pt>
    <dgm:pt modelId="{070EDA35-9C4B-6340-8FED-C5BF1BB1E588}" type="pres">
      <dgm:prSet presAssocID="{B6874C24-083C-AE4F-867F-81D4762EC80D}" presName="rootConnector" presStyleLbl="node1" presStyleIdx="0" presStyleCnt="2"/>
      <dgm:spPr/>
    </dgm:pt>
    <dgm:pt modelId="{1F529AC8-D620-3149-9090-98FEA416EA53}" type="pres">
      <dgm:prSet presAssocID="{B6874C24-083C-AE4F-867F-81D4762EC80D}" presName="childShape" presStyleCnt="0"/>
      <dgm:spPr/>
    </dgm:pt>
    <dgm:pt modelId="{66945B7B-727F-4149-B93B-772B25D06874}" type="pres">
      <dgm:prSet presAssocID="{AC7CF14B-0C00-FF49-8CD0-8D4F40192E21}" presName="Name13" presStyleLbl="parChTrans1D2" presStyleIdx="0" presStyleCnt="4"/>
      <dgm:spPr/>
    </dgm:pt>
    <dgm:pt modelId="{80894A11-0A57-B648-99DD-FB2490E054B2}" type="pres">
      <dgm:prSet presAssocID="{CCCCBC37-5C8F-1747-BF8A-56A61FD844C1}" presName="childText" presStyleLbl="bgAcc1" presStyleIdx="0" presStyleCnt="4">
        <dgm:presLayoutVars>
          <dgm:bulletEnabled val="1"/>
        </dgm:presLayoutVars>
      </dgm:prSet>
      <dgm:spPr/>
    </dgm:pt>
    <dgm:pt modelId="{588BE139-6127-4647-8641-EC711DF1EE5C}" type="pres">
      <dgm:prSet presAssocID="{F99740ED-4D88-0043-8306-94F4B2D007FD}" presName="Name13" presStyleLbl="parChTrans1D2" presStyleIdx="1" presStyleCnt="4"/>
      <dgm:spPr/>
    </dgm:pt>
    <dgm:pt modelId="{171CEA90-51F7-3546-AC7F-A1DFABF57DA4}" type="pres">
      <dgm:prSet presAssocID="{2EB55ABC-A405-9E41-83F3-1663219A5724}" presName="childText" presStyleLbl="bgAcc1" presStyleIdx="1" presStyleCnt="4">
        <dgm:presLayoutVars>
          <dgm:bulletEnabled val="1"/>
        </dgm:presLayoutVars>
      </dgm:prSet>
      <dgm:spPr/>
    </dgm:pt>
    <dgm:pt modelId="{DFE9BA3A-CD16-FF42-9F9C-F37331B48C92}" type="pres">
      <dgm:prSet presAssocID="{73A0F8EA-A592-544B-879C-91C05994A08E}" presName="root" presStyleCnt="0"/>
      <dgm:spPr/>
    </dgm:pt>
    <dgm:pt modelId="{B6985E41-EDDE-7741-8084-6AE383D4A540}" type="pres">
      <dgm:prSet presAssocID="{73A0F8EA-A592-544B-879C-91C05994A08E}" presName="rootComposite" presStyleCnt="0"/>
      <dgm:spPr/>
    </dgm:pt>
    <dgm:pt modelId="{EB397D35-E12C-9949-B169-328417E83A75}" type="pres">
      <dgm:prSet presAssocID="{73A0F8EA-A592-544B-879C-91C05994A08E}" presName="rootText" presStyleLbl="node1" presStyleIdx="1" presStyleCnt="2"/>
      <dgm:spPr/>
    </dgm:pt>
    <dgm:pt modelId="{AFAFAAF4-8E78-C942-9BA1-CD536664B999}" type="pres">
      <dgm:prSet presAssocID="{73A0F8EA-A592-544B-879C-91C05994A08E}" presName="rootConnector" presStyleLbl="node1" presStyleIdx="1" presStyleCnt="2"/>
      <dgm:spPr/>
    </dgm:pt>
    <dgm:pt modelId="{E53962D3-1600-FF4C-A6E1-B22A817512CE}" type="pres">
      <dgm:prSet presAssocID="{73A0F8EA-A592-544B-879C-91C05994A08E}" presName="childShape" presStyleCnt="0"/>
      <dgm:spPr/>
    </dgm:pt>
    <dgm:pt modelId="{16768221-E1CC-3943-BBBA-A36DDC2034F5}" type="pres">
      <dgm:prSet presAssocID="{472B78AE-EC93-1843-B31B-4427C99931D2}" presName="Name13" presStyleLbl="parChTrans1D2" presStyleIdx="2" presStyleCnt="4"/>
      <dgm:spPr/>
    </dgm:pt>
    <dgm:pt modelId="{C184D335-9343-B942-B859-4A3F70EA4299}" type="pres">
      <dgm:prSet presAssocID="{BD642B45-787B-1B44-B889-BBAA0395A910}" presName="childText" presStyleLbl="bgAcc1" presStyleIdx="2" presStyleCnt="4">
        <dgm:presLayoutVars>
          <dgm:bulletEnabled val="1"/>
        </dgm:presLayoutVars>
      </dgm:prSet>
      <dgm:spPr/>
    </dgm:pt>
    <dgm:pt modelId="{F96443E5-A756-E548-8C64-2F745CC1BEFA}" type="pres">
      <dgm:prSet presAssocID="{7D534DD2-610E-3C4D-AE54-A425F65D25ED}" presName="Name13" presStyleLbl="parChTrans1D2" presStyleIdx="3" presStyleCnt="4"/>
      <dgm:spPr/>
    </dgm:pt>
    <dgm:pt modelId="{74C488EF-DA95-344E-AA91-F2C3556B146E}" type="pres">
      <dgm:prSet presAssocID="{AE8F3127-0FE9-9841-A06E-C19066AB595C}" presName="childText" presStyleLbl="bgAcc1" presStyleIdx="3" presStyleCnt="4" custScaleX="108521" custScaleY="121207">
        <dgm:presLayoutVars>
          <dgm:bulletEnabled val="1"/>
        </dgm:presLayoutVars>
      </dgm:prSet>
      <dgm:spPr/>
    </dgm:pt>
  </dgm:ptLst>
  <dgm:cxnLst>
    <dgm:cxn modelId="{E69BA620-FF02-D048-B2D9-E54CED4890EA}" type="presOf" srcId="{B6874C24-083C-AE4F-867F-81D4762EC80D}" destId="{E0F49265-35BB-F34C-9C4F-BC6931B8D5E0}" srcOrd="0" destOrd="0" presId="urn:microsoft.com/office/officeart/2005/8/layout/hierarchy3"/>
    <dgm:cxn modelId="{0EA13B26-135F-D740-A816-25D001E923B6}" type="presOf" srcId="{2EB55ABC-A405-9E41-83F3-1663219A5724}" destId="{171CEA90-51F7-3546-AC7F-A1DFABF57DA4}" srcOrd="0" destOrd="0" presId="urn:microsoft.com/office/officeart/2005/8/layout/hierarchy3"/>
    <dgm:cxn modelId="{E6947834-98B0-0741-B125-F21397882C4E}" type="presOf" srcId="{7D534DD2-610E-3C4D-AE54-A425F65D25ED}" destId="{F96443E5-A756-E548-8C64-2F745CC1BEFA}" srcOrd="0" destOrd="0" presId="urn:microsoft.com/office/officeart/2005/8/layout/hierarchy3"/>
    <dgm:cxn modelId="{31D70B5B-6D32-7C4F-8BC7-21FA5F1AC17A}" srcId="{73A0F8EA-A592-544B-879C-91C05994A08E}" destId="{AE8F3127-0FE9-9841-A06E-C19066AB595C}" srcOrd="1" destOrd="0" parTransId="{7D534DD2-610E-3C4D-AE54-A425F65D25ED}" sibTransId="{CDB42F3B-89F9-C44D-A7E2-1955A99912AB}"/>
    <dgm:cxn modelId="{9C5BDA5F-8EA3-0843-9556-D80EACB106CC}" srcId="{47693EAC-3627-3344-86F7-0A5FA52D1EDA}" destId="{B6874C24-083C-AE4F-867F-81D4762EC80D}" srcOrd="0" destOrd="0" parTransId="{15DABB74-4F05-2B4E-8A6D-44AE939B5082}" sibTransId="{CB6993A7-C0B5-784D-BE72-74DCD784B2C7}"/>
    <dgm:cxn modelId="{61988360-51F3-184B-9D2B-EAA5877B98F9}" type="presOf" srcId="{472B78AE-EC93-1843-B31B-4427C99931D2}" destId="{16768221-E1CC-3943-BBBA-A36DDC2034F5}" srcOrd="0" destOrd="0" presId="urn:microsoft.com/office/officeart/2005/8/layout/hierarchy3"/>
    <dgm:cxn modelId="{18009C61-D0BD-0542-A5B1-60E7BAD94E2C}" type="presOf" srcId="{73A0F8EA-A592-544B-879C-91C05994A08E}" destId="{AFAFAAF4-8E78-C942-9BA1-CD536664B999}" srcOrd="1" destOrd="0" presId="urn:microsoft.com/office/officeart/2005/8/layout/hierarchy3"/>
    <dgm:cxn modelId="{85DFF47A-464C-8747-913A-A880A4BF87BA}" type="presOf" srcId="{B6874C24-083C-AE4F-867F-81D4762EC80D}" destId="{070EDA35-9C4B-6340-8FED-C5BF1BB1E588}" srcOrd="1" destOrd="0" presId="urn:microsoft.com/office/officeart/2005/8/layout/hierarchy3"/>
    <dgm:cxn modelId="{29EDB97B-DF38-F349-85AF-B4811D2EE400}" srcId="{73A0F8EA-A592-544B-879C-91C05994A08E}" destId="{BD642B45-787B-1B44-B889-BBAA0395A910}" srcOrd="0" destOrd="0" parTransId="{472B78AE-EC93-1843-B31B-4427C99931D2}" sibTransId="{9D12272F-AEEF-2942-B041-C19DCE191C1E}"/>
    <dgm:cxn modelId="{8BDE2281-7D31-7C4A-AF8B-270FCA5893A6}" type="presOf" srcId="{CCCCBC37-5C8F-1747-BF8A-56A61FD844C1}" destId="{80894A11-0A57-B648-99DD-FB2490E054B2}" srcOrd="0" destOrd="0" presId="urn:microsoft.com/office/officeart/2005/8/layout/hierarchy3"/>
    <dgm:cxn modelId="{61D8AE83-F78A-3147-8062-ED0C698ABF5E}" srcId="{B6874C24-083C-AE4F-867F-81D4762EC80D}" destId="{CCCCBC37-5C8F-1747-BF8A-56A61FD844C1}" srcOrd="0" destOrd="0" parTransId="{AC7CF14B-0C00-FF49-8CD0-8D4F40192E21}" sibTransId="{69C79700-AF05-FA41-883F-C68C40B8B9D8}"/>
    <dgm:cxn modelId="{5AF5E086-2F04-EF47-8EFB-E86A88AC4D8D}" type="presOf" srcId="{73A0F8EA-A592-544B-879C-91C05994A08E}" destId="{EB397D35-E12C-9949-B169-328417E83A75}" srcOrd="0" destOrd="0" presId="urn:microsoft.com/office/officeart/2005/8/layout/hierarchy3"/>
    <dgm:cxn modelId="{A7FFAE9D-C071-9849-92A9-0DA1FC9139C7}" type="presOf" srcId="{BD642B45-787B-1B44-B889-BBAA0395A910}" destId="{C184D335-9343-B942-B859-4A3F70EA4299}" srcOrd="0" destOrd="0" presId="urn:microsoft.com/office/officeart/2005/8/layout/hierarchy3"/>
    <dgm:cxn modelId="{D448CCA2-2BB3-CD47-AB3D-06E7AFDAC989}" type="presOf" srcId="{AC7CF14B-0C00-FF49-8CD0-8D4F40192E21}" destId="{66945B7B-727F-4149-B93B-772B25D06874}" srcOrd="0" destOrd="0" presId="urn:microsoft.com/office/officeart/2005/8/layout/hierarchy3"/>
    <dgm:cxn modelId="{0C83DFAF-AB41-F049-B529-5E11D7EC79D1}" type="presOf" srcId="{47693EAC-3627-3344-86F7-0A5FA52D1EDA}" destId="{27757ADD-4EBA-F440-9EC0-11F21CD07BCF}" srcOrd="0" destOrd="0" presId="urn:microsoft.com/office/officeart/2005/8/layout/hierarchy3"/>
    <dgm:cxn modelId="{80BDB1B1-4498-D34C-BBAE-B90161995056}" srcId="{B6874C24-083C-AE4F-867F-81D4762EC80D}" destId="{2EB55ABC-A405-9E41-83F3-1663219A5724}" srcOrd="1" destOrd="0" parTransId="{F99740ED-4D88-0043-8306-94F4B2D007FD}" sibTransId="{00F823C7-164E-E045-A29D-0178208F3028}"/>
    <dgm:cxn modelId="{DFBB3CB2-E0BE-9849-834D-A1563910E21F}" type="presOf" srcId="{F99740ED-4D88-0043-8306-94F4B2D007FD}" destId="{588BE139-6127-4647-8641-EC711DF1EE5C}" srcOrd="0" destOrd="0" presId="urn:microsoft.com/office/officeart/2005/8/layout/hierarchy3"/>
    <dgm:cxn modelId="{8FBF2DBD-FB40-D946-BF6D-29EB1989419A}" srcId="{47693EAC-3627-3344-86F7-0A5FA52D1EDA}" destId="{73A0F8EA-A592-544B-879C-91C05994A08E}" srcOrd="1" destOrd="0" parTransId="{6C7D5755-4E96-1A4F-A54B-436D156DB158}" sibTransId="{C49754D8-9BC9-AC4D-BAA9-C4D67FE75C4B}"/>
    <dgm:cxn modelId="{37191ECC-1143-1447-BD63-47418D951003}" type="presOf" srcId="{AE8F3127-0FE9-9841-A06E-C19066AB595C}" destId="{74C488EF-DA95-344E-AA91-F2C3556B146E}" srcOrd="0" destOrd="0" presId="urn:microsoft.com/office/officeart/2005/8/layout/hierarchy3"/>
    <dgm:cxn modelId="{FDCD7FA0-B59D-7C4A-AFA3-0D632938120B}" type="presParOf" srcId="{27757ADD-4EBA-F440-9EC0-11F21CD07BCF}" destId="{35F933E1-9C88-8446-8446-07334886C8B9}" srcOrd="0" destOrd="0" presId="urn:microsoft.com/office/officeart/2005/8/layout/hierarchy3"/>
    <dgm:cxn modelId="{696AA9D4-25E0-F242-882F-7CAA28DEC0C7}" type="presParOf" srcId="{35F933E1-9C88-8446-8446-07334886C8B9}" destId="{73B2FDB4-5CCF-9843-99BD-828A68BDCE03}" srcOrd="0" destOrd="0" presId="urn:microsoft.com/office/officeart/2005/8/layout/hierarchy3"/>
    <dgm:cxn modelId="{9E5AC466-3FFF-4148-BD08-DB997A8E7654}" type="presParOf" srcId="{73B2FDB4-5CCF-9843-99BD-828A68BDCE03}" destId="{E0F49265-35BB-F34C-9C4F-BC6931B8D5E0}" srcOrd="0" destOrd="0" presId="urn:microsoft.com/office/officeart/2005/8/layout/hierarchy3"/>
    <dgm:cxn modelId="{B87A2FF6-6109-E146-A5BE-FD464D132EA9}" type="presParOf" srcId="{73B2FDB4-5CCF-9843-99BD-828A68BDCE03}" destId="{070EDA35-9C4B-6340-8FED-C5BF1BB1E588}" srcOrd="1" destOrd="0" presId="urn:microsoft.com/office/officeart/2005/8/layout/hierarchy3"/>
    <dgm:cxn modelId="{ABA0FC91-A185-7945-9DB4-EFB87229E63F}" type="presParOf" srcId="{35F933E1-9C88-8446-8446-07334886C8B9}" destId="{1F529AC8-D620-3149-9090-98FEA416EA53}" srcOrd="1" destOrd="0" presId="urn:microsoft.com/office/officeart/2005/8/layout/hierarchy3"/>
    <dgm:cxn modelId="{2E0BCC07-703B-8A49-BE5F-D9DBD7BB6BB3}" type="presParOf" srcId="{1F529AC8-D620-3149-9090-98FEA416EA53}" destId="{66945B7B-727F-4149-B93B-772B25D06874}" srcOrd="0" destOrd="0" presId="urn:microsoft.com/office/officeart/2005/8/layout/hierarchy3"/>
    <dgm:cxn modelId="{096ED469-B3AF-D047-9A4A-5D65F1DF6F14}" type="presParOf" srcId="{1F529AC8-D620-3149-9090-98FEA416EA53}" destId="{80894A11-0A57-B648-99DD-FB2490E054B2}" srcOrd="1" destOrd="0" presId="urn:microsoft.com/office/officeart/2005/8/layout/hierarchy3"/>
    <dgm:cxn modelId="{6D4FE501-72DF-8E42-83BF-0992685942B9}" type="presParOf" srcId="{1F529AC8-D620-3149-9090-98FEA416EA53}" destId="{588BE139-6127-4647-8641-EC711DF1EE5C}" srcOrd="2" destOrd="0" presId="urn:microsoft.com/office/officeart/2005/8/layout/hierarchy3"/>
    <dgm:cxn modelId="{CE9FFB11-99EA-C84F-88F0-F290C574B246}" type="presParOf" srcId="{1F529AC8-D620-3149-9090-98FEA416EA53}" destId="{171CEA90-51F7-3546-AC7F-A1DFABF57DA4}" srcOrd="3" destOrd="0" presId="urn:microsoft.com/office/officeart/2005/8/layout/hierarchy3"/>
    <dgm:cxn modelId="{856C4C42-DAD3-5F45-B0CE-A880EFF0D7A7}" type="presParOf" srcId="{27757ADD-4EBA-F440-9EC0-11F21CD07BCF}" destId="{DFE9BA3A-CD16-FF42-9F9C-F37331B48C92}" srcOrd="1" destOrd="0" presId="urn:microsoft.com/office/officeart/2005/8/layout/hierarchy3"/>
    <dgm:cxn modelId="{4307B9B0-E618-1842-8033-25D85A71BD7E}" type="presParOf" srcId="{DFE9BA3A-CD16-FF42-9F9C-F37331B48C92}" destId="{B6985E41-EDDE-7741-8084-6AE383D4A540}" srcOrd="0" destOrd="0" presId="urn:microsoft.com/office/officeart/2005/8/layout/hierarchy3"/>
    <dgm:cxn modelId="{88095538-DF0F-EF43-9237-FE7B5DDD2F71}" type="presParOf" srcId="{B6985E41-EDDE-7741-8084-6AE383D4A540}" destId="{EB397D35-E12C-9949-B169-328417E83A75}" srcOrd="0" destOrd="0" presId="urn:microsoft.com/office/officeart/2005/8/layout/hierarchy3"/>
    <dgm:cxn modelId="{EEB5E079-28F3-3745-A1FD-2C3B8652CB53}" type="presParOf" srcId="{B6985E41-EDDE-7741-8084-6AE383D4A540}" destId="{AFAFAAF4-8E78-C942-9BA1-CD536664B999}" srcOrd="1" destOrd="0" presId="urn:microsoft.com/office/officeart/2005/8/layout/hierarchy3"/>
    <dgm:cxn modelId="{CEFE039A-298D-C04F-A317-0E2C75F1D7F5}" type="presParOf" srcId="{DFE9BA3A-CD16-FF42-9F9C-F37331B48C92}" destId="{E53962D3-1600-FF4C-A6E1-B22A817512CE}" srcOrd="1" destOrd="0" presId="urn:microsoft.com/office/officeart/2005/8/layout/hierarchy3"/>
    <dgm:cxn modelId="{CBA6CAE6-857C-9D4D-A747-A3B127D9C962}" type="presParOf" srcId="{E53962D3-1600-FF4C-A6E1-B22A817512CE}" destId="{16768221-E1CC-3943-BBBA-A36DDC2034F5}" srcOrd="0" destOrd="0" presId="urn:microsoft.com/office/officeart/2005/8/layout/hierarchy3"/>
    <dgm:cxn modelId="{34C03083-6460-2C4A-9713-6F6A18E28850}" type="presParOf" srcId="{E53962D3-1600-FF4C-A6E1-B22A817512CE}" destId="{C184D335-9343-B942-B859-4A3F70EA4299}" srcOrd="1" destOrd="0" presId="urn:microsoft.com/office/officeart/2005/8/layout/hierarchy3"/>
    <dgm:cxn modelId="{5ED69EAC-2C0C-7A42-812C-4C3DA01BDB76}" type="presParOf" srcId="{E53962D3-1600-FF4C-A6E1-B22A817512CE}" destId="{F96443E5-A756-E548-8C64-2F745CC1BEFA}" srcOrd="2" destOrd="0" presId="urn:microsoft.com/office/officeart/2005/8/layout/hierarchy3"/>
    <dgm:cxn modelId="{A74761D3-85B4-D542-A4E5-202880D06A48}" type="presParOf" srcId="{E53962D3-1600-FF4C-A6E1-B22A817512CE}" destId="{74C488EF-DA95-344E-AA91-F2C3556B146E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7F91BF0-C1A1-244C-8C27-F0D2A73AE766}" type="doc">
      <dgm:prSet loTypeId="urn:microsoft.com/office/officeart/2008/layout/VerticalAccentList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581F298-F1CB-D74C-830A-5B9CD3845A00}">
      <dgm:prSet phldrT="[Text]" custT="1"/>
      <dgm:spPr/>
      <dgm:t>
        <a:bodyPr/>
        <a:lstStyle/>
        <a:p>
          <a:r>
            <a:rPr lang="en-US" sz="1800" dirty="0"/>
            <a:t>Review the enrollment periods</a:t>
          </a:r>
        </a:p>
      </dgm:t>
    </dgm:pt>
    <dgm:pt modelId="{CEF6A443-9340-4148-982F-D11120F9191E}" type="parTrans" cxnId="{D3375A01-09CA-5041-87B5-7D24213CA1A3}">
      <dgm:prSet/>
      <dgm:spPr/>
      <dgm:t>
        <a:bodyPr/>
        <a:lstStyle/>
        <a:p>
          <a:endParaRPr lang="en-US" sz="1800"/>
        </a:p>
      </dgm:t>
    </dgm:pt>
    <dgm:pt modelId="{62046F11-818B-1645-9EC0-371566AA2BE5}" type="sibTrans" cxnId="{D3375A01-09CA-5041-87B5-7D24213CA1A3}">
      <dgm:prSet/>
      <dgm:spPr/>
      <dgm:t>
        <a:bodyPr/>
        <a:lstStyle/>
        <a:p>
          <a:endParaRPr lang="en-US" sz="1800"/>
        </a:p>
      </dgm:t>
    </dgm:pt>
    <dgm:pt modelId="{1D75FF40-3948-3748-BA27-CF6EFEDB7448}">
      <dgm:prSet phldrT="[Text]" custT="1"/>
      <dgm:spPr/>
      <dgm:t>
        <a:bodyPr/>
        <a:lstStyle/>
        <a:p>
          <a:r>
            <a:rPr lang="en-US" sz="1800" dirty="0"/>
            <a:t>Review your options	</a:t>
          </a:r>
        </a:p>
      </dgm:t>
    </dgm:pt>
    <dgm:pt modelId="{7FB9089A-2E95-F443-A16A-BBFBD8BE4D07}" type="parTrans" cxnId="{95F6ACF4-D859-6040-AB50-8C846C29C00F}">
      <dgm:prSet/>
      <dgm:spPr/>
      <dgm:t>
        <a:bodyPr/>
        <a:lstStyle/>
        <a:p>
          <a:endParaRPr lang="en-US" sz="1800"/>
        </a:p>
      </dgm:t>
    </dgm:pt>
    <dgm:pt modelId="{899381EB-650F-F24E-8D0D-3A700830ECBC}" type="sibTrans" cxnId="{95F6ACF4-D859-6040-AB50-8C846C29C00F}">
      <dgm:prSet/>
      <dgm:spPr/>
      <dgm:t>
        <a:bodyPr/>
        <a:lstStyle/>
        <a:p>
          <a:endParaRPr lang="en-US" sz="1800"/>
        </a:p>
      </dgm:t>
    </dgm:pt>
    <dgm:pt modelId="{E6EC230C-21B1-1C46-A5F2-856FCA2B1040}">
      <dgm:prSet phldrT="[Text]" custT="1"/>
      <dgm:spPr/>
      <dgm:t>
        <a:bodyPr/>
        <a:lstStyle/>
        <a:p>
          <a:r>
            <a:rPr lang="en-US" sz="1800" dirty="0"/>
            <a:t>Ask questions &amp; get answers</a:t>
          </a:r>
        </a:p>
      </dgm:t>
    </dgm:pt>
    <dgm:pt modelId="{DCA8361D-F9A7-B84B-A4C7-570F52067968}" type="parTrans" cxnId="{23A49A42-EF1D-044C-8ECF-EF0C2306C80D}">
      <dgm:prSet/>
      <dgm:spPr/>
      <dgm:t>
        <a:bodyPr/>
        <a:lstStyle/>
        <a:p>
          <a:endParaRPr lang="en-US" sz="1800"/>
        </a:p>
      </dgm:t>
    </dgm:pt>
    <dgm:pt modelId="{5E91E8B4-B2F1-C24E-8134-E214211ECE10}" type="sibTrans" cxnId="{23A49A42-EF1D-044C-8ECF-EF0C2306C80D}">
      <dgm:prSet/>
      <dgm:spPr/>
      <dgm:t>
        <a:bodyPr/>
        <a:lstStyle/>
        <a:p>
          <a:endParaRPr lang="en-US" sz="1800"/>
        </a:p>
      </dgm:t>
    </dgm:pt>
    <dgm:pt modelId="{F57DDB2A-182B-FA40-8A40-CA89892633D7}">
      <dgm:prSet custT="1"/>
      <dgm:spPr/>
      <dgm:t>
        <a:bodyPr/>
        <a:lstStyle/>
        <a:p>
          <a:r>
            <a:rPr lang="en-US" sz="1800" dirty="0"/>
            <a:t>Research financial assistance options</a:t>
          </a:r>
        </a:p>
      </dgm:t>
    </dgm:pt>
    <dgm:pt modelId="{EBBAE995-5059-0E41-93DC-973A1A806800}" type="parTrans" cxnId="{48B3B432-B86B-654A-8C26-1D9EDC7C83F7}">
      <dgm:prSet/>
      <dgm:spPr/>
      <dgm:t>
        <a:bodyPr/>
        <a:lstStyle/>
        <a:p>
          <a:endParaRPr lang="en-US" sz="1800"/>
        </a:p>
      </dgm:t>
    </dgm:pt>
    <dgm:pt modelId="{5FDE2EF0-BBC5-9F43-8C8B-123BE904F926}" type="sibTrans" cxnId="{48B3B432-B86B-654A-8C26-1D9EDC7C83F7}">
      <dgm:prSet/>
      <dgm:spPr/>
      <dgm:t>
        <a:bodyPr/>
        <a:lstStyle/>
        <a:p>
          <a:endParaRPr lang="en-US" sz="1800"/>
        </a:p>
      </dgm:t>
    </dgm:pt>
    <dgm:pt modelId="{6CF05933-FC40-6C4F-A7CF-29EC4CCB1A9C}">
      <dgm:prSet custT="1"/>
      <dgm:spPr/>
      <dgm:t>
        <a:bodyPr/>
        <a:lstStyle/>
        <a:p>
          <a:r>
            <a:rPr lang="en-US" sz="1800" dirty="0"/>
            <a:t>Enroll</a:t>
          </a:r>
        </a:p>
      </dgm:t>
    </dgm:pt>
    <dgm:pt modelId="{830EC3C0-557E-EC4A-B56C-5E5178491465}" type="parTrans" cxnId="{13773846-2E7B-8F4B-BEC6-233C16D7F7E5}">
      <dgm:prSet/>
      <dgm:spPr/>
      <dgm:t>
        <a:bodyPr/>
        <a:lstStyle/>
        <a:p>
          <a:endParaRPr lang="en-US" sz="1800"/>
        </a:p>
      </dgm:t>
    </dgm:pt>
    <dgm:pt modelId="{98FD3962-D8E2-604B-B60F-D35748FE87A0}" type="sibTrans" cxnId="{13773846-2E7B-8F4B-BEC6-233C16D7F7E5}">
      <dgm:prSet/>
      <dgm:spPr/>
      <dgm:t>
        <a:bodyPr/>
        <a:lstStyle/>
        <a:p>
          <a:endParaRPr lang="en-US" sz="1800"/>
        </a:p>
      </dgm:t>
    </dgm:pt>
    <dgm:pt modelId="{72ECF5B0-E358-2745-878D-8FB64F3CC9E0}">
      <dgm:prSet custT="1"/>
      <dgm:spPr/>
      <dgm:t>
        <a:bodyPr/>
        <a:lstStyle/>
        <a:p>
          <a:r>
            <a:rPr lang="en-US" sz="1800" dirty="0"/>
            <a:t>Participate in the yearly review</a:t>
          </a:r>
        </a:p>
      </dgm:t>
    </dgm:pt>
    <dgm:pt modelId="{C0567128-41CF-004E-AC7E-20755D8E899E}" type="parTrans" cxnId="{9A1286BF-DCB4-3245-9F3C-096200119680}">
      <dgm:prSet/>
      <dgm:spPr/>
      <dgm:t>
        <a:bodyPr/>
        <a:lstStyle/>
        <a:p>
          <a:endParaRPr lang="en-US" sz="1800"/>
        </a:p>
      </dgm:t>
    </dgm:pt>
    <dgm:pt modelId="{0DD0E819-B706-BF4B-B505-96BE0E12A732}" type="sibTrans" cxnId="{9A1286BF-DCB4-3245-9F3C-096200119680}">
      <dgm:prSet/>
      <dgm:spPr/>
      <dgm:t>
        <a:bodyPr/>
        <a:lstStyle/>
        <a:p>
          <a:endParaRPr lang="en-US" sz="1800"/>
        </a:p>
      </dgm:t>
    </dgm:pt>
    <dgm:pt modelId="{9825D265-F639-4D9C-8A7B-C69A8E72A5AA}" type="pres">
      <dgm:prSet presAssocID="{17F91BF0-C1A1-244C-8C27-F0D2A73AE766}" presName="Name0" presStyleCnt="0">
        <dgm:presLayoutVars>
          <dgm:chMax/>
          <dgm:chPref/>
          <dgm:dir/>
        </dgm:presLayoutVars>
      </dgm:prSet>
      <dgm:spPr/>
    </dgm:pt>
    <dgm:pt modelId="{FCFA1FD1-3774-47CC-B343-CF87538DD6CA}" type="pres">
      <dgm:prSet presAssocID="{A581F298-F1CB-D74C-830A-5B9CD3845A00}" presName="parenttextcomposite" presStyleCnt="0"/>
      <dgm:spPr/>
    </dgm:pt>
    <dgm:pt modelId="{E979EA59-8614-471E-8087-78717A46429E}" type="pres">
      <dgm:prSet presAssocID="{A581F298-F1CB-D74C-830A-5B9CD3845A00}" presName="parenttext" presStyleLbl="revTx" presStyleIdx="0" presStyleCnt="6">
        <dgm:presLayoutVars>
          <dgm:chMax/>
          <dgm:chPref val="2"/>
          <dgm:bulletEnabled val="1"/>
        </dgm:presLayoutVars>
      </dgm:prSet>
      <dgm:spPr/>
    </dgm:pt>
    <dgm:pt modelId="{7CFE6AD9-B4D0-4D72-82F2-3A8B51F076BF}" type="pres">
      <dgm:prSet presAssocID="{A581F298-F1CB-D74C-830A-5B9CD3845A00}" presName="parallelogramComposite" presStyleCnt="0"/>
      <dgm:spPr/>
    </dgm:pt>
    <dgm:pt modelId="{B088C745-1A2A-4E3E-9693-A7ECA72B47C0}" type="pres">
      <dgm:prSet presAssocID="{A581F298-F1CB-D74C-830A-5B9CD3845A00}" presName="parallelogram1" presStyleLbl="alignNode1" presStyleIdx="0" presStyleCnt="42"/>
      <dgm:spPr/>
    </dgm:pt>
    <dgm:pt modelId="{7E0911D0-CB60-4771-ABD8-167CD9F2A3AA}" type="pres">
      <dgm:prSet presAssocID="{A581F298-F1CB-D74C-830A-5B9CD3845A00}" presName="parallelogram2" presStyleLbl="alignNode1" presStyleIdx="1" presStyleCnt="42"/>
      <dgm:spPr/>
    </dgm:pt>
    <dgm:pt modelId="{1167FAA5-AD0B-4937-9275-0273F278EFB0}" type="pres">
      <dgm:prSet presAssocID="{A581F298-F1CB-D74C-830A-5B9CD3845A00}" presName="parallelogram3" presStyleLbl="alignNode1" presStyleIdx="2" presStyleCnt="42"/>
      <dgm:spPr/>
    </dgm:pt>
    <dgm:pt modelId="{8B47CE27-9762-4A7F-B24A-8296F28483AC}" type="pres">
      <dgm:prSet presAssocID="{A581F298-F1CB-D74C-830A-5B9CD3845A00}" presName="parallelogram4" presStyleLbl="alignNode1" presStyleIdx="3" presStyleCnt="42"/>
      <dgm:spPr/>
    </dgm:pt>
    <dgm:pt modelId="{C02BEBC4-7BA8-49C1-A355-972958FB0D65}" type="pres">
      <dgm:prSet presAssocID="{A581F298-F1CB-D74C-830A-5B9CD3845A00}" presName="parallelogram5" presStyleLbl="alignNode1" presStyleIdx="4" presStyleCnt="42"/>
      <dgm:spPr/>
    </dgm:pt>
    <dgm:pt modelId="{1AE4F2E8-D444-433A-88ED-014EEA437B77}" type="pres">
      <dgm:prSet presAssocID="{A581F298-F1CB-D74C-830A-5B9CD3845A00}" presName="parallelogram6" presStyleLbl="alignNode1" presStyleIdx="5" presStyleCnt="42"/>
      <dgm:spPr/>
    </dgm:pt>
    <dgm:pt modelId="{0750D82B-BCCD-497D-A8D8-BC4C27BFC6B4}" type="pres">
      <dgm:prSet presAssocID="{A581F298-F1CB-D74C-830A-5B9CD3845A00}" presName="parallelogram7" presStyleLbl="alignNode1" presStyleIdx="6" presStyleCnt="42"/>
      <dgm:spPr/>
    </dgm:pt>
    <dgm:pt modelId="{8255DC67-05A1-4851-8538-D302B8C90699}" type="pres">
      <dgm:prSet presAssocID="{62046F11-818B-1645-9EC0-371566AA2BE5}" presName="sibTrans" presStyleCnt="0"/>
      <dgm:spPr/>
    </dgm:pt>
    <dgm:pt modelId="{94E9F5DC-7B1F-4026-95DE-61D3A2FEF238}" type="pres">
      <dgm:prSet presAssocID="{1D75FF40-3948-3748-BA27-CF6EFEDB7448}" presName="parenttextcomposite" presStyleCnt="0"/>
      <dgm:spPr/>
    </dgm:pt>
    <dgm:pt modelId="{888222EA-207B-40FB-BF9C-169EC8A226F7}" type="pres">
      <dgm:prSet presAssocID="{1D75FF40-3948-3748-BA27-CF6EFEDB7448}" presName="parenttext" presStyleLbl="revTx" presStyleIdx="1" presStyleCnt="6">
        <dgm:presLayoutVars>
          <dgm:chMax/>
          <dgm:chPref val="2"/>
          <dgm:bulletEnabled val="1"/>
        </dgm:presLayoutVars>
      </dgm:prSet>
      <dgm:spPr/>
    </dgm:pt>
    <dgm:pt modelId="{773C6F84-1378-432B-9975-AC8C728D0DDC}" type="pres">
      <dgm:prSet presAssocID="{1D75FF40-3948-3748-BA27-CF6EFEDB7448}" presName="parallelogramComposite" presStyleCnt="0"/>
      <dgm:spPr/>
    </dgm:pt>
    <dgm:pt modelId="{F6DBE22D-67D8-4299-B614-4CE147639DAD}" type="pres">
      <dgm:prSet presAssocID="{1D75FF40-3948-3748-BA27-CF6EFEDB7448}" presName="parallelogram1" presStyleLbl="alignNode1" presStyleIdx="7" presStyleCnt="42"/>
      <dgm:spPr/>
    </dgm:pt>
    <dgm:pt modelId="{7B5FB294-6FC0-49B0-9912-98232B4513C8}" type="pres">
      <dgm:prSet presAssocID="{1D75FF40-3948-3748-BA27-CF6EFEDB7448}" presName="parallelogram2" presStyleLbl="alignNode1" presStyleIdx="8" presStyleCnt="42"/>
      <dgm:spPr/>
    </dgm:pt>
    <dgm:pt modelId="{DDDE012F-8A5A-4143-8462-E639F9C3FFFC}" type="pres">
      <dgm:prSet presAssocID="{1D75FF40-3948-3748-BA27-CF6EFEDB7448}" presName="parallelogram3" presStyleLbl="alignNode1" presStyleIdx="9" presStyleCnt="42"/>
      <dgm:spPr/>
    </dgm:pt>
    <dgm:pt modelId="{2B83CFDB-100E-4EAA-888F-186BE437C77F}" type="pres">
      <dgm:prSet presAssocID="{1D75FF40-3948-3748-BA27-CF6EFEDB7448}" presName="parallelogram4" presStyleLbl="alignNode1" presStyleIdx="10" presStyleCnt="42"/>
      <dgm:spPr/>
    </dgm:pt>
    <dgm:pt modelId="{B7879F52-F05F-4CC8-9DA9-785722BE6AEF}" type="pres">
      <dgm:prSet presAssocID="{1D75FF40-3948-3748-BA27-CF6EFEDB7448}" presName="parallelogram5" presStyleLbl="alignNode1" presStyleIdx="11" presStyleCnt="42"/>
      <dgm:spPr/>
    </dgm:pt>
    <dgm:pt modelId="{4C5E7BE2-8771-4AA8-9733-3BBFEA796262}" type="pres">
      <dgm:prSet presAssocID="{1D75FF40-3948-3748-BA27-CF6EFEDB7448}" presName="parallelogram6" presStyleLbl="alignNode1" presStyleIdx="12" presStyleCnt="42"/>
      <dgm:spPr/>
    </dgm:pt>
    <dgm:pt modelId="{54EDF408-D930-43AB-BFE7-5A68AAE5F077}" type="pres">
      <dgm:prSet presAssocID="{1D75FF40-3948-3748-BA27-CF6EFEDB7448}" presName="parallelogram7" presStyleLbl="alignNode1" presStyleIdx="13" presStyleCnt="42"/>
      <dgm:spPr/>
    </dgm:pt>
    <dgm:pt modelId="{FCFED5CC-8F85-4667-9D29-A13BA2FBDD34}" type="pres">
      <dgm:prSet presAssocID="{899381EB-650F-F24E-8D0D-3A700830ECBC}" presName="sibTrans" presStyleCnt="0"/>
      <dgm:spPr/>
    </dgm:pt>
    <dgm:pt modelId="{922832FA-91C4-4096-9EBF-E2600E061D5B}" type="pres">
      <dgm:prSet presAssocID="{E6EC230C-21B1-1C46-A5F2-856FCA2B1040}" presName="parenttextcomposite" presStyleCnt="0"/>
      <dgm:spPr/>
    </dgm:pt>
    <dgm:pt modelId="{3806B39F-82C4-4464-8D45-A8DD0D5C901B}" type="pres">
      <dgm:prSet presAssocID="{E6EC230C-21B1-1C46-A5F2-856FCA2B1040}" presName="parenttext" presStyleLbl="revTx" presStyleIdx="2" presStyleCnt="6">
        <dgm:presLayoutVars>
          <dgm:chMax/>
          <dgm:chPref val="2"/>
          <dgm:bulletEnabled val="1"/>
        </dgm:presLayoutVars>
      </dgm:prSet>
      <dgm:spPr/>
    </dgm:pt>
    <dgm:pt modelId="{C08206DC-67F3-4281-938B-3F583B94B263}" type="pres">
      <dgm:prSet presAssocID="{E6EC230C-21B1-1C46-A5F2-856FCA2B1040}" presName="parallelogramComposite" presStyleCnt="0"/>
      <dgm:spPr/>
    </dgm:pt>
    <dgm:pt modelId="{50E1BD7F-7B52-42CF-9281-0E4BDA3C2696}" type="pres">
      <dgm:prSet presAssocID="{E6EC230C-21B1-1C46-A5F2-856FCA2B1040}" presName="parallelogram1" presStyleLbl="alignNode1" presStyleIdx="14" presStyleCnt="42"/>
      <dgm:spPr/>
    </dgm:pt>
    <dgm:pt modelId="{81CF0ABA-161B-421D-B521-23ABEF8EFE38}" type="pres">
      <dgm:prSet presAssocID="{E6EC230C-21B1-1C46-A5F2-856FCA2B1040}" presName="parallelogram2" presStyleLbl="alignNode1" presStyleIdx="15" presStyleCnt="42"/>
      <dgm:spPr/>
    </dgm:pt>
    <dgm:pt modelId="{84A8EF18-BBD1-47C1-A219-3DF70E48678C}" type="pres">
      <dgm:prSet presAssocID="{E6EC230C-21B1-1C46-A5F2-856FCA2B1040}" presName="parallelogram3" presStyleLbl="alignNode1" presStyleIdx="16" presStyleCnt="42"/>
      <dgm:spPr/>
    </dgm:pt>
    <dgm:pt modelId="{9D407158-AD7A-4545-9056-E05F67BDF730}" type="pres">
      <dgm:prSet presAssocID="{E6EC230C-21B1-1C46-A5F2-856FCA2B1040}" presName="parallelogram4" presStyleLbl="alignNode1" presStyleIdx="17" presStyleCnt="42"/>
      <dgm:spPr/>
    </dgm:pt>
    <dgm:pt modelId="{3AA4E7BE-9BC9-4F6B-AC02-5DBD18EBA49A}" type="pres">
      <dgm:prSet presAssocID="{E6EC230C-21B1-1C46-A5F2-856FCA2B1040}" presName="parallelogram5" presStyleLbl="alignNode1" presStyleIdx="18" presStyleCnt="42"/>
      <dgm:spPr/>
    </dgm:pt>
    <dgm:pt modelId="{E710FFA4-4042-4C40-8E0B-0C801D4D141E}" type="pres">
      <dgm:prSet presAssocID="{E6EC230C-21B1-1C46-A5F2-856FCA2B1040}" presName="parallelogram6" presStyleLbl="alignNode1" presStyleIdx="19" presStyleCnt="42"/>
      <dgm:spPr/>
    </dgm:pt>
    <dgm:pt modelId="{FBF3FA68-D5EA-4A59-80C7-09B0558F0DCB}" type="pres">
      <dgm:prSet presAssocID="{E6EC230C-21B1-1C46-A5F2-856FCA2B1040}" presName="parallelogram7" presStyleLbl="alignNode1" presStyleIdx="20" presStyleCnt="42"/>
      <dgm:spPr/>
    </dgm:pt>
    <dgm:pt modelId="{362E4292-3DE2-43AD-8901-9830D2F3FE83}" type="pres">
      <dgm:prSet presAssocID="{5E91E8B4-B2F1-C24E-8134-E214211ECE10}" presName="sibTrans" presStyleCnt="0"/>
      <dgm:spPr/>
    </dgm:pt>
    <dgm:pt modelId="{D7476074-4A52-4D8F-B56A-D18F63FC55CE}" type="pres">
      <dgm:prSet presAssocID="{F57DDB2A-182B-FA40-8A40-CA89892633D7}" presName="parenttextcomposite" presStyleCnt="0"/>
      <dgm:spPr/>
    </dgm:pt>
    <dgm:pt modelId="{44420850-CE43-4A3D-B881-B76B89AE5E71}" type="pres">
      <dgm:prSet presAssocID="{F57DDB2A-182B-FA40-8A40-CA89892633D7}" presName="parenttext" presStyleLbl="revTx" presStyleIdx="3" presStyleCnt="6">
        <dgm:presLayoutVars>
          <dgm:chMax/>
          <dgm:chPref val="2"/>
          <dgm:bulletEnabled val="1"/>
        </dgm:presLayoutVars>
      </dgm:prSet>
      <dgm:spPr/>
    </dgm:pt>
    <dgm:pt modelId="{8F40B16E-E227-4DC5-8F62-3103397836D1}" type="pres">
      <dgm:prSet presAssocID="{F57DDB2A-182B-FA40-8A40-CA89892633D7}" presName="parallelogramComposite" presStyleCnt="0"/>
      <dgm:spPr/>
    </dgm:pt>
    <dgm:pt modelId="{CED48D77-EE2B-472F-B4AB-B45A958AC59F}" type="pres">
      <dgm:prSet presAssocID="{F57DDB2A-182B-FA40-8A40-CA89892633D7}" presName="parallelogram1" presStyleLbl="alignNode1" presStyleIdx="21" presStyleCnt="42"/>
      <dgm:spPr/>
    </dgm:pt>
    <dgm:pt modelId="{0E3A604A-38F0-4A82-854E-CBBC0F6D715B}" type="pres">
      <dgm:prSet presAssocID="{F57DDB2A-182B-FA40-8A40-CA89892633D7}" presName="parallelogram2" presStyleLbl="alignNode1" presStyleIdx="22" presStyleCnt="42"/>
      <dgm:spPr/>
    </dgm:pt>
    <dgm:pt modelId="{D11518D0-63AD-42E1-AE7D-EB7C046187F2}" type="pres">
      <dgm:prSet presAssocID="{F57DDB2A-182B-FA40-8A40-CA89892633D7}" presName="parallelogram3" presStyleLbl="alignNode1" presStyleIdx="23" presStyleCnt="42"/>
      <dgm:spPr/>
    </dgm:pt>
    <dgm:pt modelId="{44D78F7D-C62A-48FE-B675-CA908003BDEF}" type="pres">
      <dgm:prSet presAssocID="{F57DDB2A-182B-FA40-8A40-CA89892633D7}" presName="parallelogram4" presStyleLbl="alignNode1" presStyleIdx="24" presStyleCnt="42"/>
      <dgm:spPr/>
    </dgm:pt>
    <dgm:pt modelId="{E24C2CB5-8A7D-4237-9333-C7D40B19B6EE}" type="pres">
      <dgm:prSet presAssocID="{F57DDB2A-182B-FA40-8A40-CA89892633D7}" presName="parallelogram5" presStyleLbl="alignNode1" presStyleIdx="25" presStyleCnt="42"/>
      <dgm:spPr/>
    </dgm:pt>
    <dgm:pt modelId="{DE73FDEF-B1CE-4D69-8A54-F670E51CC261}" type="pres">
      <dgm:prSet presAssocID="{F57DDB2A-182B-FA40-8A40-CA89892633D7}" presName="parallelogram6" presStyleLbl="alignNode1" presStyleIdx="26" presStyleCnt="42"/>
      <dgm:spPr/>
    </dgm:pt>
    <dgm:pt modelId="{94A21F8D-D550-4527-B1C4-9EC7F2FADED6}" type="pres">
      <dgm:prSet presAssocID="{F57DDB2A-182B-FA40-8A40-CA89892633D7}" presName="parallelogram7" presStyleLbl="alignNode1" presStyleIdx="27" presStyleCnt="42"/>
      <dgm:spPr/>
    </dgm:pt>
    <dgm:pt modelId="{EA9D2994-85A3-4673-B0B7-A3AC97E5D554}" type="pres">
      <dgm:prSet presAssocID="{5FDE2EF0-BBC5-9F43-8C8B-123BE904F926}" presName="sibTrans" presStyleCnt="0"/>
      <dgm:spPr/>
    </dgm:pt>
    <dgm:pt modelId="{7876B29F-8ED8-4119-A58E-752390940B3D}" type="pres">
      <dgm:prSet presAssocID="{6CF05933-FC40-6C4F-A7CF-29EC4CCB1A9C}" presName="parenttextcomposite" presStyleCnt="0"/>
      <dgm:spPr/>
    </dgm:pt>
    <dgm:pt modelId="{697983D8-A36E-498B-8BAD-5A1B2B1CAAAA}" type="pres">
      <dgm:prSet presAssocID="{6CF05933-FC40-6C4F-A7CF-29EC4CCB1A9C}" presName="parenttext" presStyleLbl="revTx" presStyleIdx="4" presStyleCnt="6">
        <dgm:presLayoutVars>
          <dgm:chMax/>
          <dgm:chPref val="2"/>
          <dgm:bulletEnabled val="1"/>
        </dgm:presLayoutVars>
      </dgm:prSet>
      <dgm:spPr/>
    </dgm:pt>
    <dgm:pt modelId="{638C9109-7F82-428E-8FD8-BE66B160979F}" type="pres">
      <dgm:prSet presAssocID="{6CF05933-FC40-6C4F-A7CF-29EC4CCB1A9C}" presName="parallelogramComposite" presStyleCnt="0"/>
      <dgm:spPr/>
    </dgm:pt>
    <dgm:pt modelId="{82DE83E3-F713-4C59-8B0D-BEB73658C253}" type="pres">
      <dgm:prSet presAssocID="{6CF05933-FC40-6C4F-A7CF-29EC4CCB1A9C}" presName="parallelogram1" presStyleLbl="alignNode1" presStyleIdx="28" presStyleCnt="42"/>
      <dgm:spPr/>
    </dgm:pt>
    <dgm:pt modelId="{7B6EB03C-A4A4-4C19-B4AF-254242E2D99D}" type="pres">
      <dgm:prSet presAssocID="{6CF05933-FC40-6C4F-A7CF-29EC4CCB1A9C}" presName="parallelogram2" presStyleLbl="alignNode1" presStyleIdx="29" presStyleCnt="42"/>
      <dgm:spPr/>
    </dgm:pt>
    <dgm:pt modelId="{0BCDC01E-5266-4DB2-911B-44EF20098346}" type="pres">
      <dgm:prSet presAssocID="{6CF05933-FC40-6C4F-A7CF-29EC4CCB1A9C}" presName="parallelogram3" presStyleLbl="alignNode1" presStyleIdx="30" presStyleCnt="42"/>
      <dgm:spPr/>
    </dgm:pt>
    <dgm:pt modelId="{CD4DAEDF-113B-49EF-9606-4036B3C7D023}" type="pres">
      <dgm:prSet presAssocID="{6CF05933-FC40-6C4F-A7CF-29EC4CCB1A9C}" presName="parallelogram4" presStyleLbl="alignNode1" presStyleIdx="31" presStyleCnt="42"/>
      <dgm:spPr/>
    </dgm:pt>
    <dgm:pt modelId="{144D0D94-EBA3-49EE-AC6B-6057AE3848D8}" type="pres">
      <dgm:prSet presAssocID="{6CF05933-FC40-6C4F-A7CF-29EC4CCB1A9C}" presName="parallelogram5" presStyleLbl="alignNode1" presStyleIdx="32" presStyleCnt="42"/>
      <dgm:spPr/>
    </dgm:pt>
    <dgm:pt modelId="{0167B2B7-D65A-460A-B11F-3945721735D1}" type="pres">
      <dgm:prSet presAssocID="{6CF05933-FC40-6C4F-A7CF-29EC4CCB1A9C}" presName="parallelogram6" presStyleLbl="alignNode1" presStyleIdx="33" presStyleCnt="42"/>
      <dgm:spPr/>
    </dgm:pt>
    <dgm:pt modelId="{812C43B2-799B-408A-B909-F1D083350EFD}" type="pres">
      <dgm:prSet presAssocID="{6CF05933-FC40-6C4F-A7CF-29EC4CCB1A9C}" presName="parallelogram7" presStyleLbl="alignNode1" presStyleIdx="34" presStyleCnt="42"/>
      <dgm:spPr/>
    </dgm:pt>
    <dgm:pt modelId="{9F1100A3-28E6-45C5-B42C-DFF7221E62BE}" type="pres">
      <dgm:prSet presAssocID="{98FD3962-D8E2-604B-B60F-D35748FE87A0}" presName="sibTrans" presStyleCnt="0"/>
      <dgm:spPr/>
    </dgm:pt>
    <dgm:pt modelId="{51F125D6-96A2-4304-83E8-805F3FE8D5AC}" type="pres">
      <dgm:prSet presAssocID="{72ECF5B0-E358-2745-878D-8FB64F3CC9E0}" presName="parenttextcomposite" presStyleCnt="0"/>
      <dgm:spPr/>
    </dgm:pt>
    <dgm:pt modelId="{84CCA4CC-8FC4-4CDF-B729-487D9362A236}" type="pres">
      <dgm:prSet presAssocID="{72ECF5B0-E358-2745-878D-8FB64F3CC9E0}" presName="parenttext" presStyleLbl="revTx" presStyleIdx="5" presStyleCnt="6">
        <dgm:presLayoutVars>
          <dgm:chMax/>
          <dgm:chPref val="2"/>
          <dgm:bulletEnabled val="1"/>
        </dgm:presLayoutVars>
      </dgm:prSet>
      <dgm:spPr/>
    </dgm:pt>
    <dgm:pt modelId="{7E36C7C0-92C8-4ECA-BB1F-AC8FFF4600D6}" type="pres">
      <dgm:prSet presAssocID="{72ECF5B0-E358-2745-878D-8FB64F3CC9E0}" presName="parallelogramComposite" presStyleCnt="0"/>
      <dgm:spPr/>
    </dgm:pt>
    <dgm:pt modelId="{4AEAA905-4A3C-443A-AF7C-EC1B4CDFDCCD}" type="pres">
      <dgm:prSet presAssocID="{72ECF5B0-E358-2745-878D-8FB64F3CC9E0}" presName="parallelogram1" presStyleLbl="alignNode1" presStyleIdx="35" presStyleCnt="42"/>
      <dgm:spPr/>
    </dgm:pt>
    <dgm:pt modelId="{4D464F2B-2C98-472D-A4C1-5FB8D3750E8D}" type="pres">
      <dgm:prSet presAssocID="{72ECF5B0-E358-2745-878D-8FB64F3CC9E0}" presName="parallelogram2" presStyleLbl="alignNode1" presStyleIdx="36" presStyleCnt="42"/>
      <dgm:spPr/>
    </dgm:pt>
    <dgm:pt modelId="{CB0CE921-5C2F-46D4-93BE-4ADE8C48C93F}" type="pres">
      <dgm:prSet presAssocID="{72ECF5B0-E358-2745-878D-8FB64F3CC9E0}" presName="parallelogram3" presStyleLbl="alignNode1" presStyleIdx="37" presStyleCnt="42"/>
      <dgm:spPr/>
    </dgm:pt>
    <dgm:pt modelId="{FEA45B30-0F9E-4E63-A33B-1381D82F8FC0}" type="pres">
      <dgm:prSet presAssocID="{72ECF5B0-E358-2745-878D-8FB64F3CC9E0}" presName="parallelogram4" presStyleLbl="alignNode1" presStyleIdx="38" presStyleCnt="42"/>
      <dgm:spPr/>
    </dgm:pt>
    <dgm:pt modelId="{B0E9B161-9934-49B3-A5C3-3BE0E461320F}" type="pres">
      <dgm:prSet presAssocID="{72ECF5B0-E358-2745-878D-8FB64F3CC9E0}" presName="parallelogram5" presStyleLbl="alignNode1" presStyleIdx="39" presStyleCnt="42"/>
      <dgm:spPr/>
    </dgm:pt>
    <dgm:pt modelId="{158495D8-2904-49F7-9B19-A92A2D717332}" type="pres">
      <dgm:prSet presAssocID="{72ECF5B0-E358-2745-878D-8FB64F3CC9E0}" presName="parallelogram6" presStyleLbl="alignNode1" presStyleIdx="40" presStyleCnt="42"/>
      <dgm:spPr/>
    </dgm:pt>
    <dgm:pt modelId="{50CA1774-BADA-48C4-A8C3-22DFE1C50159}" type="pres">
      <dgm:prSet presAssocID="{72ECF5B0-E358-2745-878D-8FB64F3CC9E0}" presName="parallelogram7" presStyleLbl="alignNode1" presStyleIdx="41" presStyleCnt="42"/>
      <dgm:spPr/>
    </dgm:pt>
  </dgm:ptLst>
  <dgm:cxnLst>
    <dgm:cxn modelId="{D3375A01-09CA-5041-87B5-7D24213CA1A3}" srcId="{17F91BF0-C1A1-244C-8C27-F0D2A73AE766}" destId="{A581F298-F1CB-D74C-830A-5B9CD3845A00}" srcOrd="0" destOrd="0" parTransId="{CEF6A443-9340-4148-982F-D11120F9191E}" sibTransId="{62046F11-818B-1645-9EC0-371566AA2BE5}"/>
    <dgm:cxn modelId="{D8A5630A-A747-4FA6-A4B7-96D3611B833C}" type="presOf" srcId="{E6EC230C-21B1-1C46-A5F2-856FCA2B1040}" destId="{3806B39F-82C4-4464-8D45-A8DD0D5C901B}" srcOrd="0" destOrd="0" presId="urn:microsoft.com/office/officeart/2008/layout/VerticalAccentList"/>
    <dgm:cxn modelId="{648DAF1B-DDA5-4293-BB4B-65D02C116E3F}" type="presOf" srcId="{6CF05933-FC40-6C4F-A7CF-29EC4CCB1A9C}" destId="{697983D8-A36E-498B-8BAD-5A1B2B1CAAAA}" srcOrd="0" destOrd="0" presId="urn:microsoft.com/office/officeart/2008/layout/VerticalAccentList"/>
    <dgm:cxn modelId="{48B3B432-B86B-654A-8C26-1D9EDC7C83F7}" srcId="{17F91BF0-C1A1-244C-8C27-F0D2A73AE766}" destId="{F57DDB2A-182B-FA40-8A40-CA89892633D7}" srcOrd="3" destOrd="0" parTransId="{EBBAE995-5059-0E41-93DC-973A1A806800}" sibTransId="{5FDE2EF0-BBC5-9F43-8C8B-123BE904F926}"/>
    <dgm:cxn modelId="{23A49A42-EF1D-044C-8ECF-EF0C2306C80D}" srcId="{17F91BF0-C1A1-244C-8C27-F0D2A73AE766}" destId="{E6EC230C-21B1-1C46-A5F2-856FCA2B1040}" srcOrd="2" destOrd="0" parTransId="{DCA8361D-F9A7-B84B-A4C7-570F52067968}" sibTransId="{5E91E8B4-B2F1-C24E-8134-E214211ECE10}"/>
    <dgm:cxn modelId="{13773846-2E7B-8F4B-BEC6-233C16D7F7E5}" srcId="{17F91BF0-C1A1-244C-8C27-F0D2A73AE766}" destId="{6CF05933-FC40-6C4F-A7CF-29EC4CCB1A9C}" srcOrd="4" destOrd="0" parTransId="{830EC3C0-557E-EC4A-B56C-5E5178491465}" sibTransId="{98FD3962-D8E2-604B-B60F-D35748FE87A0}"/>
    <dgm:cxn modelId="{1006798D-7F09-4004-A9E7-438A6AD84834}" type="presOf" srcId="{1D75FF40-3948-3748-BA27-CF6EFEDB7448}" destId="{888222EA-207B-40FB-BF9C-169EC8A226F7}" srcOrd="0" destOrd="0" presId="urn:microsoft.com/office/officeart/2008/layout/VerticalAccentList"/>
    <dgm:cxn modelId="{D8D1B8B7-B54C-428E-8C63-00577B84EB42}" type="presOf" srcId="{F57DDB2A-182B-FA40-8A40-CA89892633D7}" destId="{44420850-CE43-4A3D-B881-B76B89AE5E71}" srcOrd="0" destOrd="0" presId="urn:microsoft.com/office/officeart/2008/layout/VerticalAccentList"/>
    <dgm:cxn modelId="{9A1286BF-DCB4-3245-9F3C-096200119680}" srcId="{17F91BF0-C1A1-244C-8C27-F0D2A73AE766}" destId="{72ECF5B0-E358-2745-878D-8FB64F3CC9E0}" srcOrd="5" destOrd="0" parTransId="{C0567128-41CF-004E-AC7E-20755D8E899E}" sibTransId="{0DD0E819-B706-BF4B-B505-96BE0E12A732}"/>
    <dgm:cxn modelId="{925191C3-113F-4BD7-8EB6-677FA4661192}" type="presOf" srcId="{72ECF5B0-E358-2745-878D-8FB64F3CC9E0}" destId="{84CCA4CC-8FC4-4CDF-B729-487D9362A236}" srcOrd="0" destOrd="0" presId="urn:microsoft.com/office/officeart/2008/layout/VerticalAccentList"/>
    <dgm:cxn modelId="{DB0AD0E7-7584-4A5F-91AD-4CCCDDDC94BE}" type="presOf" srcId="{17F91BF0-C1A1-244C-8C27-F0D2A73AE766}" destId="{9825D265-F639-4D9C-8A7B-C69A8E72A5AA}" srcOrd="0" destOrd="0" presId="urn:microsoft.com/office/officeart/2008/layout/VerticalAccentList"/>
    <dgm:cxn modelId="{62F1A8EA-84D7-46F1-82E6-33ECBDFB1B0A}" type="presOf" srcId="{A581F298-F1CB-D74C-830A-5B9CD3845A00}" destId="{E979EA59-8614-471E-8087-78717A46429E}" srcOrd="0" destOrd="0" presId="urn:microsoft.com/office/officeart/2008/layout/VerticalAccentList"/>
    <dgm:cxn modelId="{95F6ACF4-D859-6040-AB50-8C846C29C00F}" srcId="{17F91BF0-C1A1-244C-8C27-F0D2A73AE766}" destId="{1D75FF40-3948-3748-BA27-CF6EFEDB7448}" srcOrd="1" destOrd="0" parTransId="{7FB9089A-2E95-F443-A16A-BBFBD8BE4D07}" sibTransId="{899381EB-650F-F24E-8D0D-3A700830ECBC}"/>
    <dgm:cxn modelId="{3D18F5DD-4909-4708-BC5D-E1679F71A045}" type="presParOf" srcId="{9825D265-F639-4D9C-8A7B-C69A8E72A5AA}" destId="{FCFA1FD1-3774-47CC-B343-CF87538DD6CA}" srcOrd="0" destOrd="0" presId="urn:microsoft.com/office/officeart/2008/layout/VerticalAccentList"/>
    <dgm:cxn modelId="{B59E2C8E-6C80-4405-B273-917478F8AE67}" type="presParOf" srcId="{FCFA1FD1-3774-47CC-B343-CF87538DD6CA}" destId="{E979EA59-8614-471E-8087-78717A46429E}" srcOrd="0" destOrd="0" presId="urn:microsoft.com/office/officeart/2008/layout/VerticalAccentList"/>
    <dgm:cxn modelId="{D29B3C89-3F78-4064-965B-3BF06CCE7304}" type="presParOf" srcId="{9825D265-F639-4D9C-8A7B-C69A8E72A5AA}" destId="{7CFE6AD9-B4D0-4D72-82F2-3A8B51F076BF}" srcOrd="1" destOrd="0" presId="urn:microsoft.com/office/officeart/2008/layout/VerticalAccentList"/>
    <dgm:cxn modelId="{4FB59C3B-E6E9-43FC-B580-23EFAC7B4B98}" type="presParOf" srcId="{7CFE6AD9-B4D0-4D72-82F2-3A8B51F076BF}" destId="{B088C745-1A2A-4E3E-9693-A7ECA72B47C0}" srcOrd="0" destOrd="0" presId="urn:microsoft.com/office/officeart/2008/layout/VerticalAccentList"/>
    <dgm:cxn modelId="{5878F0DB-9915-4485-8A2E-A36A1B663DEA}" type="presParOf" srcId="{7CFE6AD9-B4D0-4D72-82F2-3A8B51F076BF}" destId="{7E0911D0-CB60-4771-ABD8-167CD9F2A3AA}" srcOrd="1" destOrd="0" presId="urn:microsoft.com/office/officeart/2008/layout/VerticalAccentList"/>
    <dgm:cxn modelId="{FF32A149-F14B-4AF3-851B-386BD4A7A50D}" type="presParOf" srcId="{7CFE6AD9-B4D0-4D72-82F2-3A8B51F076BF}" destId="{1167FAA5-AD0B-4937-9275-0273F278EFB0}" srcOrd="2" destOrd="0" presId="urn:microsoft.com/office/officeart/2008/layout/VerticalAccentList"/>
    <dgm:cxn modelId="{C92AB3DB-CC2F-45F9-B223-8054AF51A50C}" type="presParOf" srcId="{7CFE6AD9-B4D0-4D72-82F2-3A8B51F076BF}" destId="{8B47CE27-9762-4A7F-B24A-8296F28483AC}" srcOrd="3" destOrd="0" presId="urn:microsoft.com/office/officeart/2008/layout/VerticalAccentList"/>
    <dgm:cxn modelId="{3F39CA0B-7E6A-4AB8-8C07-B4EF33BE211C}" type="presParOf" srcId="{7CFE6AD9-B4D0-4D72-82F2-3A8B51F076BF}" destId="{C02BEBC4-7BA8-49C1-A355-972958FB0D65}" srcOrd="4" destOrd="0" presId="urn:microsoft.com/office/officeart/2008/layout/VerticalAccentList"/>
    <dgm:cxn modelId="{50A18D44-C6F7-42B5-8F35-0B8F458CFE1E}" type="presParOf" srcId="{7CFE6AD9-B4D0-4D72-82F2-3A8B51F076BF}" destId="{1AE4F2E8-D444-433A-88ED-014EEA437B77}" srcOrd="5" destOrd="0" presId="urn:microsoft.com/office/officeart/2008/layout/VerticalAccentList"/>
    <dgm:cxn modelId="{F8E10A04-A491-49BA-8F19-D753C15E8569}" type="presParOf" srcId="{7CFE6AD9-B4D0-4D72-82F2-3A8B51F076BF}" destId="{0750D82B-BCCD-497D-A8D8-BC4C27BFC6B4}" srcOrd="6" destOrd="0" presId="urn:microsoft.com/office/officeart/2008/layout/VerticalAccentList"/>
    <dgm:cxn modelId="{B1683281-5BFC-4F03-8E6A-0FDD32A11965}" type="presParOf" srcId="{9825D265-F639-4D9C-8A7B-C69A8E72A5AA}" destId="{8255DC67-05A1-4851-8538-D302B8C90699}" srcOrd="2" destOrd="0" presId="urn:microsoft.com/office/officeart/2008/layout/VerticalAccentList"/>
    <dgm:cxn modelId="{C47273AE-4CAB-4F95-B43A-1C97D250AB20}" type="presParOf" srcId="{9825D265-F639-4D9C-8A7B-C69A8E72A5AA}" destId="{94E9F5DC-7B1F-4026-95DE-61D3A2FEF238}" srcOrd="3" destOrd="0" presId="urn:microsoft.com/office/officeart/2008/layout/VerticalAccentList"/>
    <dgm:cxn modelId="{215EBC54-E40B-456E-8CE5-5343054296C4}" type="presParOf" srcId="{94E9F5DC-7B1F-4026-95DE-61D3A2FEF238}" destId="{888222EA-207B-40FB-BF9C-169EC8A226F7}" srcOrd="0" destOrd="0" presId="urn:microsoft.com/office/officeart/2008/layout/VerticalAccentList"/>
    <dgm:cxn modelId="{33128C71-0DEC-433A-9F21-DC4F01F99E2C}" type="presParOf" srcId="{9825D265-F639-4D9C-8A7B-C69A8E72A5AA}" destId="{773C6F84-1378-432B-9975-AC8C728D0DDC}" srcOrd="4" destOrd="0" presId="urn:microsoft.com/office/officeart/2008/layout/VerticalAccentList"/>
    <dgm:cxn modelId="{0A90E8B5-0ED8-4061-BF88-27A0EDDC4B08}" type="presParOf" srcId="{773C6F84-1378-432B-9975-AC8C728D0DDC}" destId="{F6DBE22D-67D8-4299-B614-4CE147639DAD}" srcOrd="0" destOrd="0" presId="urn:microsoft.com/office/officeart/2008/layout/VerticalAccentList"/>
    <dgm:cxn modelId="{C925250C-38E0-4E1B-BD6C-B0E9002C3E8D}" type="presParOf" srcId="{773C6F84-1378-432B-9975-AC8C728D0DDC}" destId="{7B5FB294-6FC0-49B0-9912-98232B4513C8}" srcOrd="1" destOrd="0" presId="urn:microsoft.com/office/officeart/2008/layout/VerticalAccentList"/>
    <dgm:cxn modelId="{79F4E2B8-3EC8-4FD8-93FF-BF8EB2188F41}" type="presParOf" srcId="{773C6F84-1378-432B-9975-AC8C728D0DDC}" destId="{DDDE012F-8A5A-4143-8462-E639F9C3FFFC}" srcOrd="2" destOrd="0" presId="urn:microsoft.com/office/officeart/2008/layout/VerticalAccentList"/>
    <dgm:cxn modelId="{9F804534-8992-44F2-AFC5-E1E407DFC247}" type="presParOf" srcId="{773C6F84-1378-432B-9975-AC8C728D0DDC}" destId="{2B83CFDB-100E-4EAA-888F-186BE437C77F}" srcOrd="3" destOrd="0" presId="urn:microsoft.com/office/officeart/2008/layout/VerticalAccentList"/>
    <dgm:cxn modelId="{52852B90-6B88-4119-95B9-0BC6C2DD14A6}" type="presParOf" srcId="{773C6F84-1378-432B-9975-AC8C728D0DDC}" destId="{B7879F52-F05F-4CC8-9DA9-785722BE6AEF}" srcOrd="4" destOrd="0" presId="urn:microsoft.com/office/officeart/2008/layout/VerticalAccentList"/>
    <dgm:cxn modelId="{B377DC36-91B9-4847-9BA3-257935001AF3}" type="presParOf" srcId="{773C6F84-1378-432B-9975-AC8C728D0DDC}" destId="{4C5E7BE2-8771-4AA8-9733-3BBFEA796262}" srcOrd="5" destOrd="0" presId="urn:microsoft.com/office/officeart/2008/layout/VerticalAccentList"/>
    <dgm:cxn modelId="{B71857C7-B6C0-4376-8361-D098BE4BB1F7}" type="presParOf" srcId="{773C6F84-1378-432B-9975-AC8C728D0DDC}" destId="{54EDF408-D930-43AB-BFE7-5A68AAE5F077}" srcOrd="6" destOrd="0" presId="urn:microsoft.com/office/officeart/2008/layout/VerticalAccentList"/>
    <dgm:cxn modelId="{9BB4F86E-505A-48E7-9EAE-1E5B2522552A}" type="presParOf" srcId="{9825D265-F639-4D9C-8A7B-C69A8E72A5AA}" destId="{FCFED5CC-8F85-4667-9D29-A13BA2FBDD34}" srcOrd="5" destOrd="0" presId="urn:microsoft.com/office/officeart/2008/layout/VerticalAccentList"/>
    <dgm:cxn modelId="{9B6FBC6E-1681-4412-B2A2-BC52C49517D0}" type="presParOf" srcId="{9825D265-F639-4D9C-8A7B-C69A8E72A5AA}" destId="{922832FA-91C4-4096-9EBF-E2600E061D5B}" srcOrd="6" destOrd="0" presId="urn:microsoft.com/office/officeart/2008/layout/VerticalAccentList"/>
    <dgm:cxn modelId="{30A07495-5DAA-48D4-9F3C-4818F9A669DE}" type="presParOf" srcId="{922832FA-91C4-4096-9EBF-E2600E061D5B}" destId="{3806B39F-82C4-4464-8D45-A8DD0D5C901B}" srcOrd="0" destOrd="0" presId="urn:microsoft.com/office/officeart/2008/layout/VerticalAccentList"/>
    <dgm:cxn modelId="{3CB1E1B6-90EB-4FA0-ACE8-744A1960C234}" type="presParOf" srcId="{9825D265-F639-4D9C-8A7B-C69A8E72A5AA}" destId="{C08206DC-67F3-4281-938B-3F583B94B263}" srcOrd="7" destOrd="0" presId="urn:microsoft.com/office/officeart/2008/layout/VerticalAccentList"/>
    <dgm:cxn modelId="{8DF762A1-9056-4E81-B276-832324A6B7DD}" type="presParOf" srcId="{C08206DC-67F3-4281-938B-3F583B94B263}" destId="{50E1BD7F-7B52-42CF-9281-0E4BDA3C2696}" srcOrd="0" destOrd="0" presId="urn:microsoft.com/office/officeart/2008/layout/VerticalAccentList"/>
    <dgm:cxn modelId="{F94AE93C-FA03-4992-B49C-68B3B88DECAE}" type="presParOf" srcId="{C08206DC-67F3-4281-938B-3F583B94B263}" destId="{81CF0ABA-161B-421D-B521-23ABEF8EFE38}" srcOrd="1" destOrd="0" presId="urn:microsoft.com/office/officeart/2008/layout/VerticalAccentList"/>
    <dgm:cxn modelId="{D35F69CD-879C-4AB3-944C-6B426158585E}" type="presParOf" srcId="{C08206DC-67F3-4281-938B-3F583B94B263}" destId="{84A8EF18-BBD1-47C1-A219-3DF70E48678C}" srcOrd="2" destOrd="0" presId="urn:microsoft.com/office/officeart/2008/layout/VerticalAccentList"/>
    <dgm:cxn modelId="{11943BAA-8DA8-4FFD-A38E-B8DAFAF73E61}" type="presParOf" srcId="{C08206DC-67F3-4281-938B-3F583B94B263}" destId="{9D407158-AD7A-4545-9056-E05F67BDF730}" srcOrd="3" destOrd="0" presId="urn:microsoft.com/office/officeart/2008/layout/VerticalAccentList"/>
    <dgm:cxn modelId="{FCDE6A74-D048-4C0B-81D1-1815ABE43D59}" type="presParOf" srcId="{C08206DC-67F3-4281-938B-3F583B94B263}" destId="{3AA4E7BE-9BC9-4F6B-AC02-5DBD18EBA49A}" srcOrd="4" destOrd="0" presId="urn:microsoft.com/office/officeart/2008/layout/VerticalAccentList"/>
    <dgm:cxn modelId="{2F08C429-D34C-4D45-8E54-87EA4129B0FC}" type="presParOf" srcId="{C08206DC-67F3-4281-938B-3F583B94B263}" destId="{E710FFA4-4042-4C40-8E0B-0C801D4D141E}" srcOrd="5" destOrd="0" presId="urn:microsoft.com/office/officeart/2008/layout/VerticalAccentList"/>
    <dgm:cxn modelId="{811985AF-59B9-4B98-ACC8-412796745579}" type="presParOf" srcId="{C08206DC-67F3-4281-938B-3F583B94B263}" destId="{FBF3FA68-D5EA-4A59-80C7-09B0558F0DCB}" srcOrd="6" destOrd="0" presId="urn:microsoft.com/office/officeart/2008/layout/VerticalAccentList"/>
    <dgm:cxn modelId="{7C153210-12FE-458D-BAAE-7377612373BE}" type="presParOf" srcId="{9825D265-F639-4D9C-8A7B-C69A8E72A5AA}" destId="{362E4292-3DE2-43AD-8901-9830D2F3FE83}" srcOrd="8" destOrd="0" presId="urn:microsoft.com/office/officeart/2008/layout/VerticalAccentList"/>
    <dgm:cxn modelId="{2863A10A-A928-4EEA-8F3F-19EAF40D4849}" type="presParOf" srcId="{9825D265-F639-4D9C-8A7B-C69A8E72A5AA}" destId="{D7476074-4A52-4D8F-B56A-D18F63FC55CE}" srcOrd="9" destOrd="0" presId="urn:microsoft.com/office/officeart/2008/layout/VerticalAccentList"/>
    <dgm:cxn modelId="{563F6741-F316-4FBD-92CF-43F643628789}" type="presParOf" srcId="{D7476074-4A52-4D8F-B56A-D18F63FC55CE}" destId="{44420850-CE43-4A3D-B881-B76B89AE5E71}" srcOrd="0" destOrd="0" presId="urn:microsoft.com/office/officeart/2008/layout/VerticalAccentList"/>
    <dgm:cxn modelId="{4937E988-A646-4606-83D7-3F5BA57E5BC1}" type="presParOf" srcId="{9825D265-F639-4D9C-8A7B-C69A8E72A5AA}" destId="{8F40B16E-E227-4DC5-8F62-3103397836D1}" srcOrd="10" destOrd="0" presId="urn:microsoft.com/office/officeart/2008/layout/VerticalAccentList"/>
    <dgm:cxn modelId="{98CF2AD2-B018-4B5E-924D-482A185E83D9}" type="presParOf" srcId="{8F40B16E-E227-4DC5-8F62-3103397836D1}" destId="{CED48D77-EE2B-472F-B4AB-B45A958AC59F}" srcOrd="0" destOrd="0" presId="urn:microsoft.com/office/officeart/2008/layout/VerticalAccentList"/>
    <dgm:cxn modelId="{CF49BCA5-BABE-4B4C-A7F4-F495455C5A45}" type="presParOf" srcId="{8F40B16E-E227-4DC5-8F62-3103397836D1}" destId="{0E3A604A-38F0-4A82-854E-CBBC0F6D715B}" srcOrd="1" destOrd="0" presId="urn:microsoft.com/office/officeart/2008/layout/VerticalAccentList"/>
    <dgm:cxn modelId="{CC4B6527-D261-495E-BA73-8B47CBC26C01}" type="presParOf" srcId="{8F40B16E-E227-4DC5-8F62-3103397836D1}" destId="{D11518D0-63AD-42E1-AE7D-EB7C046187F2}" srcOrd="2" destOrd="0" presId="urn:microsoft.com/office/officeart/2008/layout/VerticalAccentList"/>
    <dgm:cxn modelId="{524C403C-7CAA-46B8-98CA-224D175F3DA2}" type="presParOf" srcId="{8F40B16E-E227-4DC5-8F62-3103397836D1}" destId="{44D78F7D-C62A-48FE-B675-CA908003BDEF}" srcOrd="3" destOrd="0" presId="urn:microsoft.com/office/officeart/2008/layout/VerticalAccentList"/>
    <dgm:cxn modelId="{98EB4FA8-5F6D-4454-B7D2-4E802AF8BC2E}" type="presParOf" srcId="{8F40B16E-E227-4DC5-8F62-3103397836D1}" destId="{E24C2CB5-8A7D-4237-9333-C7D40B19B6EE}" srcOrd="4" destOrd="0" presId="urn:microsoft.com/office/officeart/2008/layout/VerticalAccentList"/>
    <dgm:cxn modelId="{42013BAB-181B-4247-A92C-22B5A98F2843}" type="presParOf" srcId="{8F40B16E-E227-4DC5-8F62-3103397836D1}" destId="{DE73FDEF-B1CE-4D69-8A54-F670E51CC261}" srcOrd="5" destOrd="0" presId="urn:microsoft.com/office/officeart/2008/layout/VerticalAccentList"/>
    <dgm:cxn modelId="{11CF2B46-2C37-4BB4-B663-D9651AA026E4}" type="presParOf" srcId="{8F40B16E-E227-4DC5-8F62-3103397836D1}" destId="{94A21F8D-D550-4527-B1C4-9EC7F2FADED6}" srcOrd="6" destOrd="0" presId="urn:microsoft.com/office/officeart/2008/layout/VerticalAccentList"/>
    <dgm:cxn modelId="{87D71894-973F-4F58-9C7E-72D3E7408046}" type="presParOf" srcId="{9825D265-F639-4D9C-8A7B-C69A8E72A5AA}" destId="{EA9D2994-85A3-4673-B0B7-A3AC97E5D554}" srcOrd="11" destOrd="0" presId="urn:microsoft.com/office/officeart/2008/layout/VerticalAccentList"/>
    <dgm:cxn modelId="{F52E8A1D-977F-43AF-85AE-19115C3A90A0}" type="presParOf" srcId="{9825D265-F639-4D9C-8A7B-C69A8E72A5AA}" destId="{7876B29F-8ED8-4119-A58E-752390940B3D}" srcOrd="12" destOrd="0" presId="urn:microsoft.com/office/officeart/2008/layout/VerticalAccentList"/>
    <dgm:cxn modelId="{30B0161C-520F-4C51-A14A-AAF21DA15EF9}" type="presParOf" srcId="{7876B29F-8ED8-4119-A58E-752390940B3D}" destId="{697983D8-A36E-498B-8BAD-5A1B2B1CAAAA}" srcOrd="0" destOrd="0" presId="urn:microsoft.com/office/officeart/2008/layout/VerticalAccentList"/>
    <dgm:cxn modelId="{51F23601-E7A3-4835-9A9C-1C523B09EB0F}" type="presParOf" srcId="{9825D265-F639-4D9C-8A7B-C69A8E72A5AA}" destId="{638C9109-7F82-428E-8FD8-BE66B160979F}" srcOrd="13" destOrd="0" presId="urn:microsoft.com/office/officeart/2008/layout/VerticalAccentList"/>
    <dgm:cxn modelId="{18E60C9C-A9E0-4B65-80DF-7928AFC6187F}" type="presParOf" srcId="{638C9109-7F82-428E-8FD8-BE66B160979F}" destId="{82DE83E3-F713-4C59-8B0D-BEB73658C253}" srcOrd="0" destOrd="0" presId="urn:microsoft.com/office/officeart/2008/layout/VerticalAccentList"/>
    <dgm:cxn modelId="{CCD8A527-5CF7-44B8-803B-3C173F05F25E}" type="presParOf" srcId="{638C9109-7F82-428E-8FD8-BE66B160979F}" destId="{7B6EB03C-A4A4-4C19-B4AF-254242E2D99D}" srcOrd="1" destOrd="0" presId="urn:microsoft.com/office/officeart/2008/layout/VerticalAccentList"/>
    <dgm:cxn modelId="{3819E02F-28C7-4A7A-98A4-C172B4CF067A}" type="presParOf" srcId="{638C9109-7F82-428E-8FD8-BE66B160979F}" destId="{0BCDC01E-5266-4DB2-911B-44EF20098346}" srcOrd="2" destOrd="0" presId="urn:microsoft.com/office/officeart/2008/layout/VerticalAccentList"/>
    <dgm:cxn modelId="{7D3981C0-31D9-4729-A200-48FC4218436A}" type="presParOf" srcId="{638C9109-7F82-428E-8FD8-BE66B160979F}" destId="{CD4DAEDF-113B-49EF-9606-4036B3C7D023}" srcOrd="3" destOrd="0" presId="urn:microsoft.com/office/officeart/2008/layout/VerticalAccentList"/>
    <dgm:cxn modelId="{C5479013-C38E-4305-8092-51784EA2480E}" type="presParOf" srcId="{638C9109-7F82-428E-8FD8-BE66B160979F}" destId="{144D0D94-EBA3-49EE-AC6B-6057AE3848D8}" srcOrd="4" destOrd="0" presId="urn:microsoft.com/office/officeart/2008/layout/VerticalAccentList"/>
    <dgm:cxn modelId="{B4E1423E-70D1-4C8A-87A6-F3855EC2270A}" type="presParOf" srcId="{638C9109-7F82-428E-8FD8-BE66B160979F}" destId="{0167B2B7-D65A-460A-B11F-3945721735D1}" srcOrd="5" destOrd="0" presId="urn:microsoft.com/office/officeart/2008/layout/VerticalAccentList"/>
    <dgm:cxn modelId="{D5FE6D0A-6893-400D-AF88-E9F11A15E932}" type="presParOf" srcId="{638C9109-7F82-428E-8FD8-BE66B160979F}" destId="{812C43B2-799B-408A-B909-F1D083350EFD}" srcOrd="6" destOrd="0" presId="urn:microsoft.com/office/officeart/2008/layout/VerticalAccentList"/>
    <dgm:cxn modelId="{7EAD29A8-C6D4-423D-B740-F8A5550478A4}" type="presParOf" srcId="{9825D265-F639-4D9C-8A7B-C69A8E72A5AA}" destId="{9F1100A3-28E6-45C5-B42C-DFF7221E62BE}" srcOrd="14" destOrd="0" presId="urn:microsoft.com/office/officeart/2008/layout/VerticalAccentList"/>
    <dgm:cxn modelId="{575B9BB2-D51B-449D-BA59-ABD372C7B0D4}" type="presParOf" srcId="{9825D265-F639-4D9C-8A7B-C69A8E72A5AA}" destId="{51F125D6-96A2-4304-83E8-805F3FE8D5AC}" srcOrd="15" destOrd="0" presId="urn:microsoft.com/office/officeart/2008/layout/VerticalAccentList"/>
    <dgm:cxn modelId="{0B0A17E9-C08C-4BF5-A04E-8EC0ACC0407D}" type="presParOf" srcId="{51F125D6-96A2-4304-83E8-805F3FE8D5AC}" destId="{84CCA4CC-8FC4-4CDF-B729-487D9362A236}" srcOrd="0" destOrd="0" presId="urn:microsoft.com/office/officeart/2008/layout/VerticalAccentList"/>
    <dgm:cxn modelId="{D77ED034-9145-4552-A49F-014DAFE4CDFE}" type="presParOf" srcId="{9825D265-F639-4D9C-8A7B-C69A8E72A5AA}" destId="{7E36C7C0-92C8-4ECA-BB1F-AC8FFF4600D6}" srcOrd="16" destOrd="0" presId="urn:microsoft.com/office/officeart/2008/layout/VerticalAccentList"/>
    <dgm:cxn modelId="{8BE786CA-D854-4029-B3ED-1250F14A6987}" type="presParOf" srcId="{7E36C7C0-92C8-4ECA-BB1F-AC8FFF4600D6}" destId="{4AEAA905-4A3C-443A-AF7C-EC1B4CDFDCCD}" srcOrd="0" destOrd="0" presId="urn:microsoft.com/office/officeart/2008/layout/VerticalAccentList"/>
    <dgm:cxn modelId="{6CFA3841-E3B5-4254-8D2C-C7A53AF49A1A}" type="presParOf" srcId="{7E36C7C0-92C8-4ECA-BB1F-AC8FFF4600D6}" destId="{4D464F2B-2C98-472D-A4C1-5FB8D3750E8D}" srcOrd="1" destOrd="0" presId="urn:microsoft.com/office/officeart/2008/layout/VerticalAccentList"/>
    <dgm:cxn modelId="{9B7AD798-4A6E-487E-A154-BC4C34EF81EE}" type="presParOf" srcId="{7E36C7C0-92C8-4ECA-BB1F-AC8FFF4600D6}" destId="{CB0CE921-5C2F-46D4-93BE-4ADE8C48C93F}" srcOrd="2" destOrd="0" presId="urn:microsoft.com/office/officeart/2008/layout/VerticalAccentList"/>
    <dgm:cxn modelId="{47D4EF9E-7A07-479A-9ABD-6386099B2BC1}" type="presParOf" srcId="{7E36C7C0-92C8-4ECA-BB1F-AC8FFF4600D6}" destId="{FEA45B30-0F9E-4E63-A33B-1381D82F8FC0}" srcOrd="3" destOrd="0" presId="urn:microsoft.com/office/officeart/2008/layout/VerticalAccentList"/>
    <dgm:cxn modelId="{02440BA3-2386-4A9B-A217-AE997F60DFED}" type="presParOf" srcId="{7E36C7C0-92C8-4ECA-BB1F-AC8FFF4600D6}" destId="{B0E9B161-9934-49B3-A5C3-3BE0E461320F}" srcOrd="4" destOrd="0" presId="urn:microsoft.com/office/officeart/2008/layout/VerticalAccentList"/>
    <dgm:cxn modelId="{13346FED-88CB-4FF1-869E-A4F6A4234DB0}" type="presParOf" srcId="{7E36C7C0-92C8-4ECA-BB1F-AC8FFF4600D6}" destId="{158495D8-2904-49F7-9B19-A92A2D717332}" srcOrd="5" destOrd="0" presId="urn:microsoft.com/office/officeart/2008/layout/VerticalAccentList"/>
    <dgm:cxn modelId="{BADAEBFF-A044-418A-B503-1C9676C26DC5}" type="presParOf" srcId="{7E36C7C0-92C8-4ECA-BB1F-AC8FFF4600D6}" destId="{50CA1774-BADA-48C4-A8C3-22DFE1C50159}" srcOrd="6" destOrd="0" presId="urn:microsoft.com/office/officeart/2008/layout/VerticalAccent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0F49265-35BB-F34C-9C4F-BC6931B8D5E0}">
      <dsp:nvSpPr>
        <dsp:cNvPr id="0" name=""/>
        <dsp:cNvSpPr/>
      </dsp:nvSpPr>
      <dsp:spPr>
        <a:xfrm>
          <a:off x="1521607" y="640"/>
          <a:ext cx="3039814" cy="151990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0000"/>
                <a:lumMod val="10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99000"/>
                <a:satMod val="105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satMod val="105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38100" dist="1270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7625" tIns="31750" rIns="47625" bIns="317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Step 1:</a:t>
          </a:r>
          <a:br>
            <a:rPr lang="en-US" sz="2500" kern="1200" dirty="0"/>
          </a:br>
          <a:r>
            <a:rPr lang="en-US" sz="2500" kern="1200" dirty="0"/>
            <a:t>Enroll in Original Medicare when Eligible</a:t>
          </a:r>
        </a:p>
      </dsp:txBody>
      <dsp:txXfrm>
        <a:off x="1566124" y="45157"/>
        <a:ext cx="2950780" cy="1430873"/>
      </dsp:txXfrm>
    </dsp:sp>
    <dsp:sp modelId="{66945B7B-727F-4149-B93B-772B25D06874}">
      <dsp:nvSpPr>
        <dsp:cNvPr id="0" name=""/>
        <dsp:cNvSpPr/>
      </dsp:nvSpPr>
      <dsp:spPr>
        <a:xfrm>
          <a:off x="1825589" y="1520548"/>
          <a:ext cx="303981" cy="11399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39930"/>
              </a:lnTo>
              <a:lnTo>
                <a:pt x="303981" y="1139930"/>
              </a:lnTo>
            </a:path>
          </a:pathLst>
        </a:custGeom>
        <a:noFill/>
        <a:ln w="63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0894A11-0A57-B648-99DD-FB2490E054B2}">
      <dsp:nvSpPr>
        <dsp:cNvPr id="0" name=""/>
        <dsp:cNvSpPr/>
      </dsp:nvSpPr>
      <dsp:spPr>
        <a:xfrm>
          <a:off x="2129570" y="1900524"/>
          <a:ext cx="2431851" cy="151990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" tIns="16510" rIns="24765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Part A</a:t>
          </a:r>
        </a:p>
      </dsp:txBody>
      <dsp:txXfrm>
        <a:off x="2174087" y="1945041"/>
        <a:ext cx="2342817" cy="1430873"/>
      </dsp:txXfrm>
    </dsp:sp>
    <dsp:sp modelId="{588BE139-6127-4647-8641-EC711DF1EE5C}">
      <dsp:nvSpPr>
        <dsp:cNvPr id="0" name=""/>
        <dsp:cNvSpPr/>
      </dsp:nvSpPr>
      <dsp:spPr>
        <a:xfrm>
          <a:off x="1825589" y="1520548"/>
          <a:ext cx="303981" cy="303981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039814"/>
              </a:lnTo>
              <a:lnTo>
                <a:pt x="303981" y="3039814"/>
              </a:lnTo>
            </a:path>
          </a:pathLst>
        </a:custGeom>
        <a:noFill/>
        <a:ln w="63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71CEA90-51F7-3546-AC7F-A1DFABF57DA4}">
      <dsp:nvSpPr>
        <dsp:cNvPr id="0" name=""/>
        <dsp:cNvSpPr/>
      </dsp:nvSpPr>
      <dsp:spPr>
        <a:xfrm>
          <a:off x="2129570" y="3800409"/>
          <a:ext cx="2431851" cy="151990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" tIns="16510" rIns="24765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Part B</a:t>
          </a:r>
        </a:p>
      </dsp:txBody>
      <dsp:txXfrm>
        <a:off x="2174087" y="3844926"/>
        <a:ext cx="2342817" cy="1430873"/>
      </dsp:txXfrm>
    </dsp:sp>
    <dsp:sp modelId="{EB397D35-E12C-9949-B169-328417E83A75}">
      <dsp:nvSpPr>
        <dsp:cNvPr id="0" name=""/>
        <dsp:cNvSpPr/>
      </dsp:nvSpPr>
      <dsp:spPr>
        <a:xfrm>
          <a:off x="5321376" y="640"/>
          <a:ext cx="3039814" cy="151990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0000"/>
                <a:lumMod val="10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99000"/>
                <a:satMod val="105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satMod val="105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38100" dist="1270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7625" tIns="31750" rIns="47625" bIns="317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Step 2:</a:t>
          </a:r>
        </a:p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Choose More Coverage if Needed</a:t>
          </a:r>
        </a:p>
      </dsp:txBody>
      <dsp:txXfrm>
        <a:off x="5365893" y="45157"/>
        <a:ext cx="2950780" cy="1430873"/>
      </dsp:txXfrm>
    </dsp:sp>
    <dsp:sp modelId="{16768221-E1CC-3943-BBBA-A36DDC2034F5}">
      <dsp:nvSpPr>
        <dsp:cNvPr id="0" name=""/>
        <dsp:cNvSpPr/>
      </dsp:nvSpPr>
      <dsp:spPr>
        <a:xfrm>
          <a:off x="5625357" y="1520548"/>
          <a:ext cx="303981" cy="11399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39930"/>
              </a:lnTo>
              <a:lnTo>
                <a:pt x="303981" y="1139930"/>
              </a:lnTo>
            </a:path>
          </a:pathLst>
        </a:custGeom>
        <a:noFill/>
        <a:ln w="63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184D335-9343-B942-B859-4A3F70EA4299}">
      <dsp:nvSpPr>
        <dsp:cNvPr id="0" name=""/>
        <dsp:cNvSpPr/>
      </dsp:nvSpPr>
      <dsp:spPr>
        <a:xfrm>
          <a:off x="5929339" y="1900524"/>
          <a:ext cx="2431851" cy="151990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" tIns="16510" rIns="24765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Option</a:t>
          </a:r>
          <a:r>
            <a:rPr lang="en-US" sz="1300" kern="1200" baseline="0" dirty="0"/>
            <a:t> 1:</a:t>
          </a:r>
          <a:br>
            <a:rPr lang="en-US" sz="1300" kern="1200" baseline="0" dirty="0"/>
          </a:br>
          <a:r>
            <a:rPr lang="en-US" sz="1300" kern="1200" baseline="0" dirty="0"/>
            <a:t>Medicare Supplement with/without Medicare Part D</a:t>
          </a:r>
          <a:endParaRPr lang="en-US" sz="1300" kern="1200" dirty="0"/>
        </a:p>
      </dsp:txBody>
      <dsp:txXfrm>
        <a:off x="5973856" y="1945041"/>
        <a:ext cx="2342817" cy="1430873"/>
      </dsp:txXfrm>
    </dsp:sp>
    <dsp:sp modelId="{F96443E5-A756-E548-8C64-2F745CC1BEFA}">
      <dsp:nvSpPr>
        <dsp:cNvPr id="0" name=""/>
        <dsp:cNvSpPr/>
      </dsp:nvSpPr>
      <dsp:spPr>
        <a:xfrm>
          <a:off x="5625357" y="1520548"/>
          <a:ext cx="303981" cy="320097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200978"/>
              </a:lnTo>
              <a:lnTo>
                <a:pt x="303981" y="3200978"/>
              </a:lnTo>
            </a:path>
          </a:pathLst>
        </a:custGeom>
        <a:noFill/>
        <a:ln w="63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4C488EF-DA95-344E-AA91-F2C3556B146E}">
      <dsp:nvSpPr>
        <dsp:cNvPr id="0" name=""/>
        <dsp:cNvSpPr/>
      </dsp:nvSpPr>
      <dsp:spPr>
        <a:xfrm>
          <a:off x="5929339" y="3800409"/>
          <a:ext cx="2639069" cy="184223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" tIns="16510" rIns="24765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Option 2:</a:t>
          </a:r>
          <a:br>
            <a:rPr lang="en-US" sz="1300" kern="1200" dirty="0"/>
          </a:br>
          <a:endParaRPr lang="en-US" sz="1300" kern="1200" dirty="0"/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Medicare Part C (Medicare Advantage) Combines Parts A,B,</a:t>
          </a:r>
          <a:r>
            <a:rPr lang="en-US" sz="1300" kern="1200" baseline="0" dirty="0"/>
            <a:t> and many times D plus additional benefits</a:t>
          </a:r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 dirty="0"/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 dirty="0"/>
        </a:p>
      </dsp:txBody>
      <dsp:txXfrm>
        <a:off x="5983296" y="3854366"/>
        <a:ext cx="2531155" cy="173432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79EA59-8614-471E-8087-78717A46429E}">
      <dsp:nvSpPr>
        <dsp:cNvPr id="0" name=""/>
        <dsp:cNvSpPr/>
      </dsp:nvSpPr>
      <dsp:spPr>
        <a:xfrm>
          <a:off x="1731775" y="898"/>
          <a:ext cx="6518649" cy="5926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b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Review the enrollment periods</a:t>
          </a:r>
        </a:p>
      </dsp:txBody>
      <dsp:txXfrm>
        <a:off x="1731775" y="898"/>
        <a:ext cx="6518649" cy="592604"/>
      </dsp:txXfrm>
    </dsp:sp>
    <dsp:sp modelId="{B088C745-1A2A-4E3E-9693-A7ECA72B47C0}">
      <dsp:nvSpPr>
        <dsp:cNvPr id="0" name=""/>
        <dsp:cNvSpPr/>
      </dsp:nvSpPr>
      <dsp:spPr>
        <a:xfrm>
          <a:off x="1731775" y="593502"/>
          <a:ext cx="869153" cy="144858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0000"/>
                <a:lumMod val="10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99000"/>
                <a:satMod val="105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satMod val="105000"/>
                <a:lumMod val="100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4200000"/>
          </a:lightRig>
        </a:scene3d>
        <a:sp3d prstMaterial="flat">
          <a:bevelT w="50800" h="63500" prst="riblet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7E0911D0-CB60-4771-ABD8-167CD9F2A3AA}">
      <dsp:nvSpPr>
        <dsp:cNvPr id="0" name=""/>
        <dsp:cNvSpPr/>
      </dsp:nvSpPr>
      <dsp:spPr>
        <a:xfrm>
          <a:off x="2651629" y="593502"/>
          <a:ext cx="869153" cy="144858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0000"/>
                <a:lumMod val="10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99000"/>
                <a:satMod val="105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satMod val="105000"/>
                <a:lumMod val="100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4200000"/>
          </a:lightRig>
        </a:scene3d>
        <a:sp3d prstMaterial="flat">
          <a:bevelT w="50800" h="63500" prst="riblet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1167FAA5-AD0B-4937-9275-0273F278EFB0}">
      <dsp:nvSpPr>
        <dsp:cNvPr id="0" name=""/>
        <dsp:cNvSpPr/>
      </dsp:nvSpPr>
      <dsp:spPr>
        <a:xfrm>
          <a:off x="3571482" y="593502"/>
          <a:ext cx="869153" cy="144858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0000"/>
                <a:lumMod val="10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99000"/>
                <a:satMod val="105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satMod val="105000"/>
                <a:lumMod val="100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4200000"/>
          </a:lightRig>
        </a:scene3d>
        <a:sp3d prstMaterial="flat">
          <a:bevelT w="50800" h="63500" prst="riblet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47CE27-9762-4A7F-B24A-8296F28483AC}">
      <dsp:nvSpPr>
        <dsp:cNvPr id="0" name=""/>
        <dsp:cNvSpPr/>
      </dsp:nvSpPr>
      <dsp:spPr>
        <a:xfrm>
          <a:off x="4491336" y="593502"/>
          <a:ext cx="869153" cy="144858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0000"/>
                <a:lumMod val="10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99000"/>
                <a:satMod val="105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satMod val="105000"/>
                <a:lumMod val="100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4200000"/>
          </a:lightRig>
        </a:scene3d>
        <a:sp3d prstMaterial="flat">
          <a:bevelT w="50800" h="63500" prst="riblet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C02BEBC4-7BA8-49C1-A355-972958FB0D65}">
      <dsp:nvSpPr>
        <dsp:cNvPr id="0" name=""/>
        <dsp:cNvSpPr/>
      </dsp:nvSpPr>
      <dsp:spPr>
        <a:xfrm>
          <a:off x="5411190" y="593502"/>
          <a:ext cx="869153" cy="144858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0000"/>
                <a:lumMod val="10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99000"/>
                <a:satMod val="105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satMod val="105000"/>
                <a:lumMod val="100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4200000"/>
          </a:lightRig>
        </a:scene3d>
        <a:sp3d prstMaterial="flat">
          <a:bevelT w="50800" h="63500" prst="riblet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1AE4F2E8-D444-433A-88ED-014EEA437B77}">
      <dsp:nvSpPr>
        <dsp:cNvPr id="0" name=""/>
        <dsp:cNvSpPr/>
      </dsp:nvSpPr>
      <dsp:spPr>
        <a:xfrm>
          <a:off x="6331044" y="593502"/>
          <a:ext cx="869153" cy="144858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0000"/>
                <a:lumMod val="10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99000"/>
                <a:satMod val="105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satMod val="105000"/>
                <a:lumMod val="100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4200000"/>
          </a:lightRig>
        </a:scene3d>
        <a:sp3d prstMaterial="flat">
          <a:bevelT w="50800" h="63500" prst="riblet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750D82B-BCCD-497D-A8D8-BC4C27BFC6B4}">
      <dsp:nvSpPr>
        <dsp:cNvPr id="0" name=""/>
        <dsp:cNvSpPr/>
      </dsp:nvSpPr>
      <dsp:spPr>
        <a:xfrm>
          <a:off x="7250898" y="593502"/>
          <a:ext cx="869153" cy="144858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0000"/>
                <a:lumMod val="10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99000"/>
                <a:satMod val="105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satMod val="105000"/>
                <a:lumMod val="100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4200000"/>
          </a:lightRig>
        </a:scene3d>
        <a:sp3d prstMaterial="flat">
          <a:bevelT w="50800" h="63500" prst="riblet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88222EA-207B-40FB-BF9C-169EC8A226F7}">
      <dsp:nvSpPr>
        <dsp:cNvPr id="0" name=""/>
        <dsp:cNvSpPr/>
      </dsp:nvSpPr>
      <dsp:spPr>
        <a:xfrm>
          <a:off x="1731775" y="807624"/>
          <a:ext cx="6518649" cy="5926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b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Review your options	</a:t>
          </a:r>
        </a:p>
      </dsp:txBody>
      <dsp:txXfrm>
        <a:off x="1731775" y="807624"/>
        <a:ext cx="6518649" cy="592604"/>
      </dsp:txXfrm>
    </dsp:sp>
    <dsp:sp modelId="{F6DBE22D-67D8-4299-B614-4CE147639DAD}">
      <dsp:nvSpPr>
        <dsp:cNvPr id="0" name=""/>
        <dsp:cNvSpPr/>
      </dsp:nvSpPr>
      <dsp:spPr>
        <a:xfrm>
          <a:off x="1731775" y="1400228"/>
          <a:ext cx="869153" cy="144858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0000"/>
                <a:lumMod val="10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99000"/>
                <a:satMod val="105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satMod val="105000"/>
                <a:lumMod val="100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4200000"/>
          </a:lightRig>
        </a:scene3d>
        <a:sp3d prstMaterial="flat">
          <a:bevelT w="50800" h="63500" prst="riblet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7B5FB294-6FC0-49B0-9912-98232B4513C8}">
      <dsp:nvSpPr>
        <dsp:cNvPr id="0" name=""/>
        <dsp:cNvSpPr/>
      </dsp:nvSpPr>
      <dsp:spPr>
        <a:xfrm>
          <a:off x="2651629" y="1400228"/>
          <a:ext cx="869153" cy="144858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0000"/>
                <a:lumMod val="10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99000"/>
                <a:satMod val="105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satMod val="105000"/>
                <a:lumMod val="100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4200000"/>
          </a:lightRig>
        </a:scene3d>
        <a:sp3d prstMaterial="flat">
          <a:bevelT w="50800" h="63500" prst="riblet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DDE012F-8A5A-4143-8462-E639F9C3FFFC}">
      <dsp:nvSpPr>
        <dsp:cNvPr id="0" name=""/>
        <dsp:cNvSpPr/>
      </dsp:nvSpPr>
      <dsp:spPr>
        <a:xfrm>
          <a:off x="3571482" y="1400228"/>
          <a:ext cx="869153" cy="144858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0000"/>
                <a:lumMod val="10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99000"/>
                <a:satMod val="105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satMod val="105000"/>
                <a:lumMod val="100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4200000"/>
          </a:lightRig>
        </a:scene3d>
        <a:sp3d prstMaterial="flat">
          <a:bevelT w="50800" h="63500" prst="riblet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B83CFDB-100E-4EAA-888F-186BE437C77F}">
      <dsp:nvSpPr>
        <dsp:cNvPr id="0" name=""/>
        <dsp:cNvSpPr/>
      </dsp:nvSpPr>
      <dsp:spPr>
        <a:xfrm>
          <a:off x="4491336" y="1400228"/>
          <a:ext cx="869153" cy="144858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0000"/>
                <a:lumMod val="10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99000"/>
                <a:satMod val="105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satMod val="105000"/>
                <a:lumMod val="100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4200000"/>
          </a:lightRig>
        </a:scene3d>
        <a:sp3d prstMaterial="flat">
          <a:bevelT w="50800" h="63500" prst="riblet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B7879F52-F05F-4CC8-9DA9-785722BE6AEF}">
      <dsp:nvSpPr>
        <dsp:cNvPr id="0" name=""/>
        <dsp:cNvSpPr/>
      </dsp:nvSpPr>
      <dsp:spPr>
        <a:xfrm>
          <a:off x="5411190" y="1400228"/>
          <a:ext cx="869153" cy="144858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0000"/>
                <a:lumMod val="10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99000"/>
                <a:satMod val="105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satMod val="105000"/>
                <a:lumMod val="100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4200000"/>
          </a:lightRig>
        </a:scene3d>
        <a:sp3d prstMaterial="flat">
          <a:bevelT w="50800" h="63500" prst="riblet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4C5E7BE2-8771-4AA8-9733-3BBFEA796262}">
      <dsp:nvSpPr>
        <dsp:cNvPr id="0" name=""/>
        <dsp:cNvSpPr/>
      </dsp:nvSpPr>
      <dsp:spPr>
        <a:xfrm>
          <a:off x="6331044" y="1400228"/>
          <a:ext cx="869153" cy="144858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0000"/>
                <a:lumMod val="10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99000"/>
                <a:satMod val="105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satMod val="105000"/>
                <a:lumMod val="100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4200000"/>
          </a:lightRig>
        </a:scene3d>
        <a:sp3d prstMaterial="flat">
          <a:bevelT w="50800" h="63500" prst="riblet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4EDF408-D930-43AB-BFE7-5A68AAE5F077}">
      <dsp:nvSpPr>
        <dsp:cNvPr id="0" name=""/>
        <dsp:cNvSpPr/>
      </dsp:nvSpPr>
      <dsp:spPr>
        <a:xfrm>
          <a:off x="7250898" y="1400228"/>
          <a:ext cx="869153" cy="144858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0000"/>
                <a:lumMod val="10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99000"/>
                <a:satMod val="105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satMod val="105000"/>
                <a:lumMod val="100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4200000"/>
          </a:lightRig>
        </a:scene3d>
        <a:sp3d prstMaterial="flat">
          <a:bevelT w="50800" h="63500" prst="riblet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3806B39F-82C4-4464-8D45-A8DD0D5C901B}">
      <dsp:nvSpPr>
        <dsp:cNvPr id="0" name=""/>
        <dsp:cNvSpPr/>
      </dsp:nvSpPr>
      <dsp:spPr>
        <a:xfrm>
          <a:off x="1731775" y="1614350"/>
          <a:ext cx="6518649" cy="5926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b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Ask questions &amp; get answers</a:t>
          </a:r>
        </a:p>
      </dsp:txBody>
      <dsp:txXfrm>
        <a:off x="1731775" y="1614350"/>
        <a:ext cx="6518649" cy="592604"/>
      </dsp:txXfrm>
    </dsp:sp>
    <dsp:sp modelId="{50E1BD7F-7B52-42CF-9281-0E4BDA3C2696}">
      <dsp:nvSpPr>
        <dsp:cNvPr id="0" name=""/>
        <dsp:cNvSpPr/>
      </dsp:nvSpPr>
      <dsp:spPr>
        <a:xfrm>
          <a:off x="1731775" y="2206955"/>
          <a:ext cx="869153" cy="144858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0000"/>
                <a:lumMod val="10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99000"/>
                <a:satMod val="105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satMod val="105000"/>
                <a:lumMod val="100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4200000"/>
          </a:lightRig>
        </a:scene3d>
        <a:sp3d prstMaterial="flat">
          <a:bevelT w="50800" h="63500" prst="riblet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1CF0ABA-161B-421D-B521-23ABEF8EFE38}">
      <dsp:nvSpPr>
        <dsp:cNvPr id="0" name=""/>
        <dsp:cNvSpPr/>
      </dsp:nvSpPr>
      <dsp:spPr>
        <a:xfrm>
          <a:off x="2651629" y="2206955"/>
          <a:ext cx="869153" cy="144858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0000"/>
                <a:lumMod val="10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99000"/>
                <a:satMod val="105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satMod val="105000"/>
                <a:lumMod val="100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4200000"/>
          </a:lightRig>
        </a:scene3d>
        <a:sp3d prstMaterial="flat">
          <a:bevelT w="50800" h="63500" prst="riblet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4A8EF18-BBD1-47C1-A219-3DF70E48678C}">
      <dsp:nvSpPr>
        <dsp:cNvPr id="0" name=""/>
        <dsp:cNvSpPr/>
      </dsp:nvSpPr>
      <dsp:spPr>
        <a:xfrm>
          <a:off x="3571482" y="2206955"/>
          <a:ext cx="869153" cy="144858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0000"/>
                <a:lumMod val="10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99000"/>
                <a:satMod val="105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satMod val="105000"/>
                <a:lumMod val="100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4200000"/>
          </a:lightRig>
        </a:scene3d>
        <a:sp3d prstMaterial="flat">
          <a:bevelT w="50800" h="63500" prst="riblet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9D407158-AD7A-4545-9056-E05F67BDF730}">
      <dsp:nvSpPr>
        <dsp:cNvPr id="0" name=""/>
        <dsp:cNvSpPr/>
      </dsp:nvSpPr>
      <dsp:spPr>
        <a:xfrm>
          <a:off x="4491336" y="2206955"/>
          <a:ext cx="869153" cy="144858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0000"/>
                <a:lumMod val="10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99000"/>
                <a:satMod val="105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satMod val="105000"/>
                <a:lumMod val="100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4200000"/>
          </a:lightRig>
        </a:scene3d>
        <a:sp3d prstMaterial="flat">
          <a:bevelT w="50800" h="63500" prst="riblet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3AA4E7BE-9BC9-4F6B-AC02-5DBD18EBA49A}">
      <dsp:nvSpPr>
        <dsp:cNvPr id="0" name=""/>
        <dsp:cNvSpPr/>
      </dsp:nvSpPr>
      <dsp:spPr>
        <a:xfrm>
          <a:off x="5411190" y="2206955"/>
          <a:ext cx="869153" cy="144858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0000"/>
                <a:lumMod val="10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99000"/>
                <a:satMod val="105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satMod val="105000"/>
                <a:lumMod val="100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4200000"/>
          </a:lightRig>
        </a:scene3d>
        <a:sp3d prstMaterial="flat">
          <a:bevelT w="50800" h="63500" prst="riblet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E710FFA4-4042-4C40-8E0B-0C801D4D141E}">
      <dsp:nvSpPr>
        <dsp:cNvPr id="0" name=""/>
        <dsp:cNvSpPr/>
      </dsp:nvSpPr>
      <dsp:spPr>
        <a:xfrm>
          <a:off x="6331044" y="2206955"/>
          <a:ext cx="869153" cy="144858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0000"/>
                <a:lumMod val="10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99000"/>
                <a:satMod val="105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satMod val="105000"/>
                <a:lumMod val="100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4200000"/>
          </a:lightRig>
        </a:scene3d>
        <a:sp3d prstMaterial="flat">
          <a:bevelT w="50800" h="63500" prst="riblet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BF3FA68-D5EA-4A59-80C7-09B0558F0DCB}">
      <dsp:nvSpPr>
        <dsp:cNvPr id="0" name=""/>
        <dsp:cNvSpPr/>
      </dsp:nvSpPr>
      <dsp:spPr>
        <a:xfrm>
          <a:off x="7250898" y="2206955"/>
          <a:ext cx="869153" cy="144858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0000"/>
                <a:lumMod val="10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99000"/>
                <a:satMod val="105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satMod val="105000"/>
                <a:lumMod val="100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4200000"/>
          </a:lightRig>
        </a:scene3d>
        <a:sp3d prstMaterial="flat">
          <a:bevelT w="50800" h="63500" prst="riblet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44420850-CE43-4A3D-B881-B76B89AE5E71}">
      <dsp:nvSpPr>
        <dsp:cNvPr id="0" name=""/>
        <dsp:cNvSpPr/>
      </dsp:nvSpPr>
      <dsp:spPr>
        <a:xfrm>
          <a:off x="1731775" y="2421076"/>
          <a:ext cx="6518649" cy="5926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b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Research financial assistance options</a:t>
          </a:r>
        </a:p>
      </dsp:txBody>
      <dsp:txXfrm>
        <a:off x="1731775" y="2421076"/>
        <a:ext cx="6518649" cy="592604"/>
      </dsp:txXfrm>
    </dsp:sp>
    <dsp:sp modelId="{CED48D77-EE2B-472F-B4AB-B45A958AC59F}">
      <dsp:nvSpPr>
        <dsp:cNvPr id="0" name=""/>
        <dsp:cNvSpPr/>
      </dsp:nvSpPr>
      <dsp:spPr>
        <a:xfrm>
          <a:off x="1731775" y="3013681"/>
          <a:ext cx="869153" cy="144858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0000"/>
                <a:lumMod val="10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99000"/>
                <a:satMod val="105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satMod val="105000"/>
                <a:lumMod val="100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4200000"/>
          </a:lightRig>
        </a:scene3d>
        <a:sp3d prstMaterial="flat">
          <a:bevelT w="50800" h="63500" prst="riblet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E3A604A-38F0-4A82-854E-CBBC0F6D715B}">
      <dsp:nvSpPr>
        <dsp:cNvPr id="0" name=""/>
        <dsp:cNvSpPr/>
      </dsp:nvSpPr>
      <dsp:spPr>
        <a:xfrm>
          <a:off x="2651629" y="3013681"/>
          <a:ext cx="869153" cy="144858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0000"/>
                <a:lumMod val="10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99000"/>
                <a:satMod val="105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satMod val="105000"/>
                <a:lumMod val="100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4200000"/>
          </a:lightRig>
        </a:scene3d>
        <a:sp3d prstMaterial="flat">
          <a:bevelT w="50800" h="63500" prst="riblet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11518D0-63AD-42E1-AE7D-EB7C046187F2}">
      <dsp:nvSpPr>
        <dsp:cNvPr id="0" name=""/>
        <dsp:cNvSpPr/>
      </dsp:nvSpPr>
      <dsp:spPr>
        <a:xfrm>
          <a:off x="3571482" y="3013681"/>
          <a:ext cx="869153" cy="144858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0000"/>
                <a:lumMod val="10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99000"/>
                <a:satMod val="105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satMod val="105000"/>
                <a:lumMod val="100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4200000"/>
          </a:lightRig>
        </a:scene3d>
        <a:sp3d prstMaterial="flat">
          <a:bevelT w="50800" h="63500" prst="riblet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44D78F7D-C62A-48FE-B675-CA908003BDEF}">
      <dsp:nvSpPr>
        <dsp:cNvPr id="0" name=""/>
        <dsp:cNvSpPr/>
      </dsp:nvSpPr>
      <dsp:spPr>
        <a:xfrm>
          <a:off x="4491336" y="3013681"/>
          <a:ext cx="869153" cy="144858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0000"/>
                <a:lumMod val="10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99000"/>
                <a:satMod val="105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satMod val="105000"/>
                <a:lumMod val="100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4200000"/>
          </a:lightRig>
        </a:scene3d>
        <a:sp3d prstMaterial="flat">
          <a:bevelT w="50800" h="63500" prst="riblet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E24C2CB5-8A7D-4237-9333-C7D40B19B6EE}">
      <dsp:nvSpPr>
        <dsp:cNvPr id="0" name=""/>
        <dsp:cNvSpPr/>
      </dsp:nvSpPr>
      <dsp:spPr>
        <a:xfrm>
          <a:off x="5411190" y="3013681"/>
          <a:ext cx="869153" cy="144858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0000"/>
                <a:lumMod val="10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99000"/>
                <a:satMod val="105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satMod val="105000"/>
                <a:lumMod val="100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4200000"/>
          </a:lightRig>
        </a:scene3d>
        <a:sp3d prstMaterial="flat">
          <a:bevelT w="50800" h="63500" prst="riblet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E73FDEF-B1CE-4D69-8A54-F670E51CC261}">
      <dsp:nvSpPr>
        <dsp:cNvPr id="0" name=""/>
        <dsp:cNvSpPr/>
      </dsp:nvSpPr>
      <dsp:spPr>
        <a:xfrm>
          <a:off x="6331044" y="3013681"/>
          <a:ext cx="869153" cy="144858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0000"/>
                <a:lumMod val="10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99000"/>
                <a:satMod val="105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satMod val="105000"/>
                <a:lumMod val="100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4200000"/>
          </a:lightRig>
        </a:scene3d>
        <a:sp3d prstMaterial="flat">
          <a:bevelT w="50800" h="63500" prst="riblet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94A21F8D-D550-4527-B1C4-9EC7F2FADED6}">
      <dsp:nvSpPr>
        <dsp:cNvPr id="0" name=""/>
        <dsp:cNvSpPr/>
      </dsp:nvSpPr>
      <dsp:spPr>
        <a:xfrm>
          <a:off x="7250898" y="3013681"/>
          <a:ext cx="869153" cy="144858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0000"/>
                <a:lumMod val="10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99000"/>
                <a:satMod val="105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satMod val="105000"/>
                <a:lumMod val="100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4200000"/>
          </a:lightRig>
        </a:scene3d>
        <a:sp3d prstMaterial="flat">
          <a:bevelT w="50800" h="63500" prst="riblet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97983D8-A36E-498B-8BAD-5A1B2B1CAAAA}">
      <dsp:nvSpPr>
        <dsp:cNvPr id="0" name=""/>
        <dsp:cNvSpPr/>
      </dsp:nvSpPr>
      <dsp:spPr>
        <a:xfrm>
          <a:off x="1731775" y="3227803"/>
          <a:ext cx="6518649" cy="5926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b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Enroll</a:t>
          </a:r>
        </a:p>
      </dsp:txBody>
      <dsp:txXfrm>
        <a:off x="1731775" y="3227803"/>
        <a:ext cx="6518649" cy="592604"/>
      </dsp:txXfrm>
    </dsp:sp>
    <dsp:sp modelId="{82DE83E3-F713-4C59-8B0D-BEB73658C253}">
      <dsp:nvSpPr>
        <dsp:cNvPr id="0" name=""/>
        <dsp:cNvSpPr/>
      </dsp:nvSpPr>
      <dsp:spPr>
        <a:xfrm>
          <a:off x="1731775" y="3820407"/>
          <a:ext cx="869153" cy="144858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0000"/>
                <a:lumMod val="10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99000"/>
                <a:satMod val="105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satMod val="105000"/>
                <a:lumMod val="100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4200000"/>
          </a:lightRig>
        </a:scene3d>
        <a:sp3d prstMaterial="flat">
          <a:bevelT w="50800" h="63500" prst="riblet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7B6EB03C-A4A4-4C19-B4AF-254242E2D99D}">
      <dsp:nvSpPr>
        <dsp:cNvPr id="0" name=""/>
        <dsp:cNvSpPr/>
      </dsp:nvSpPr>
      <dsp:spPr>
        <a:xfrm>
          <a:off x="2651629" y="3820407"/>
          <a:ext cx="869153" cy="144858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0000"/>
                <a:lumMod val="10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99000"/>
                <a:satMod val="105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satMod val="105000"/>
                <a:lumMod val="100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4200000"/>
          </a:lightRig>
        </a:scene3d>
        <a:sp3d prstMaterial="flat">
          <a:bevelT w="50800" h="63500" prst="riblet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BCDC01E-5266-4DB2-911B-44EF20098346}">
      <dsp:nvSpPr>
        <dsp:cNvPr id="0" name=""/>
        <dsp:cNvSpPr/>
      </dsp:nvSpPr>
      <dsp:spPr>
        <a:xfrm>
          <a:off x="3571482" y="3820407"/>
          <a:ext cx="869153" cy="144858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0000"/>
                <a:lumMod val="10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99000"/>
                <a:satMod val="105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satMod val="105000"/>
                <a:lumMod val="100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4200000"/>
          </a:lightRig>
        </a:scene3d>
        <a:sp3d prstMaterial="flat">
          <a:bevelT w="50800" h="63500" prst="riblet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CD4DAEDF-113B-49EF-9606-4036B3C7D023}">
      <dsp:nvSpPr>
        <dsp:cNvPr id="0" name=""/>
        <dsp:cNvSpPr/>
      </dsp:nvSpPr>
      <dsp:spPr>
        <a:xfrm>
          <a:off x="4491336" y="3820407"/>
          <a:ext cx="869153" cy="144858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0000"/>
                <a:lumMod val="10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99000"/>
                <a:satMod val="105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satMod val="105000"/>
                <a:lumMod val="100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4200000"/>
          </a:lightRig>
        </a:scene3d>
        <a:sp3d prstMaterial="flat">
          <a:bevelT w="50800" h="63500" prst="riblet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144D0D94-EBA3-49EE-AC6B-6057AE3848D8}">
      <dsp:nvSpPr>
        <dsp:cNvPr id="0" name=""/>
        <dsp:cNvSpPr/>
      </dsp:nvSpPr>
      <dsp:spPr>
        <a:xfrm>
          <a:off x="5411190" y="3820407"/>
          <a:ext cx="869153" cy="144858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0000"/>
                <a:lumMod val="10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99000"/>
                <a:satMod val="105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satMod val="105000"/>
                <a:lumMod val="100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4200000"/>
          </a:lightRig>
        </a:scene3d>
        <a:sp3d prstMaterial="flat">
          <a:bevelT w="50800" h="63500" prst="riblet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167B2B7-D65A-460A-B11F-3945721735D1}">
      <dsp:nvSpPr>
        <dsp:cNvPr id="0" name=""/>
        <dsp:cNvSpPr/>
      </dsp:nvSpPr>
      <dsp:spPr>
        <a:xfrm>
          <a:off x="6331044" y="3820407"/>
          <a:ext cx="869153" cy="144858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0000"/>
                <a:lumMod val="10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99000"/>
                <a:satMod val="105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satMod val="105000"/>
                <a:lumMod val="100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4200000"/>
          </a:lightRig>
        </a:scene3d>
        <a:sp3d prstMaterial="flat">
          <a:bevelT w="50800" h="63500" prst="riblet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12C43B2-799B-408A-B909-F1D083350EFD}">
      <dsp:nvSpPr>
        <dsp:cNvPr id="0" name=""/>
        <dsp:cNvSpPr/>
      </dsp:nvSpPr>
      <dsp:spPr>
        <a:xfrm>
          <a:off x="7250898" y="3820407"/>
          <a:ext cx="869153" cy="144858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0000"/>
                <a:lumMod val="10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99000"/>
                <a:satMod val="105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satMod val="105000"/>
                <a:lumMod val="100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4200000"/>
          </a:lightRig>
        </a:scene3d>
        <a:sp3d prstMaterial="flat">
          <a:bevelT w="50800" h="63500" prst="riblet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4CCA4CC-8FC4-4CDF-B729-487D9362A236}">
      <dsp:nvSpPr>
        <dsp:cNvPr id="0" name=""/>
        <dsp:cNvSpPr/>
      </dsp:nvSpPr>
      <dsp:spPr>
        <a:xfrm>
          <a:off x="1731775" y="4034529"/>
          <a:ext cx="6518649" cy="5926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b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Participate in the yearly review</a:t>
          </a:r>
        </a:p>
      </dsp:txBody>
      <dsp:txXfrm>
        <a:off x="1731775" y="4034529"/>
        <a:ext cx="6518649" cy="592604"/>
      </dsp:txXfrm>
    </dsp:sp>
    <dsp:sp modelId="{4AEAA905-4A3C-443A-AF7C-EC1B4CDFDCCD}">
      <dsp:nvSpPr>
        <dsp:cNvPr id="0" name=""/>
        <dsp:cNvSpPr/>
      </dsp:nvSpPr>
      <dsp:spPr>
        <a:xfrm>
          <a:off x="1731775" y="4627133"/>
          <a:ext cx="869153" cy="144858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0000"/>
                <a:lumMod val="10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99000"/>
                <a:satMod val="105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satMod val="105000"/>
                <a:lumMod val="100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4200000"/>
          </a:lightRig>
        </a:scene3d>
        <a:sp3d prstMaterial="flat">
          <a:bevelT w="50800" h="63500" prst="riblet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4D464F2B-2C98-472D-A4C1-5FB8D3750E8D}">
      <dsp:nvSpPr>
        <dsp:cNvPr id="0" name=""/>
        <dsp:cNvSpPr/>
      </dsp:nvSpPr>
      <dsp:spPr>
        <a:xfrm>
          <a:off x="2651629" y="4627133"/>
          <a:ext cx="869153" cy="144858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0000"/>
                <a:lumMod val="10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99000"/>
                <a:satMod val="105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satMod val="105000"/>
                <a:lumMod val="100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4200000"/>
          </a:lightRig>
        </a:scene3d>
        <a:sp3d prstMaterial="flat">
          <a:bevelT w="50800" h="63500" prst="riblet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CB0CE921-5C2F-46D4-93BE-4ADE8C48C93F}">
      <dsp:nvSpPr>
        <dsp:cNvPr id="0" name=""/>
        <dsp:cNvSpPr/>
      </dsp:nvSpPr>
      <dsp:spPr>
        <a:xfrm>
          <a:off x="3571482" y="4627133"/>
          <a:ext cx="869153" cy="144858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0000"/>
                <a:lumMod val="10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99000"/>
                <a:satMod val="105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satMod val="105000"/>
                <a:lumMod val="100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4200000"/>
          </a:lightRig>
        </a:scene3d>
        <a:sp3d prstMaterial="flat">
          <a:bevelT w="50800" h="63500" prst="riblet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EA45B30-0F9E-4E63-A33B-1381D82F8FC0}">
      <dsp:nvSpPr>
        <dsp:cNvPr id="0" name=""/>
        <dsp:cNvSpPr/>
      </dsp:nvSpPr>
      <dsp:spPr>
        <a:xfrm>
          <a:off x="4491336" y="4627133"/>
          <a:ext cx="869153" cy="144858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0000"/>
                <a:lumMod val="10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99000"/>
                <a:satMod val="105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satMod val="105000"/>
                <a:lumMod val="100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4200000"/>
          </a:lightRig>
        </a:scene3d>
        <a:sp3d prstMaterial="flat">
          <a:bevelT w="50800" h="63500" prst="riblet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B0E9B161-9934-49B3-A5C3-3BE0E461320F}">
      <dsp:nvSpPr>
        <dsp:cNvPr id="0" name=""/>
        <dsp:cNvSpPr/>
      </dsp:nvSpPr>
      <dsp:spPr>
        <a:xfrm>
          <a:off x="5411190" y="4627133"/>
          <a:ext cx="869153" cy="144858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0000"/>
                <a:lumMod val="10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99000"/>
                <a:satMod val="105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satMod val="105000"/>
                <a:lumMod val="100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4200000"/>
          </a:lightRig>
        </a:scene3d>
        <a:sp3d prstMaterial="flat">
          <a:bevelT w="50800" h="63500" prst="riblet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158495D8-2904-49F7-9B19-A92A2D717332}">
      <dsp:nvSpPr>
        <dsp:cNvPr id="0" name=""/>
        <dsp:cNvSpPr/>
      </dsp:nvSpPr>
      <dsp:spPr>
        <a:xfrm>
          <a:off x="6331044" y="4627133"/>
          <a:ext cx="869153" cy="144858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0000"/>
                <a:lumMod val="10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99000"/>
                <a:satMod val="105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satMod val="105000"/>
                <a:lumMod val="100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4200000"/>
          </a:lightRig>
        </a:scene3d>
        <a:sp3d prstMaterial="flat">
          <a:bevelT w="50800" h="63500" prst="riblet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0CA1774-BADA-48C4-A8C3-22DFE1C50159}">
      <dsp:nvSpPr>
        <dsp:cNvPr id="0" name=""/>
        <dsp:cNvSpPr/>
      </dsp:nvSpPr>
      <dsp:spPr>
        <a:xfrm>
          <a:off x="7250898" y="4627133"/>
          <a:ext cx="869153" cy="144858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0000"/>
                <a:lumMod val="10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99000"/>
                <a:satMod val="105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satMod val="105000"/>
                <a:lumMod val="100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4200000"/>
          </a:lightRig>
        </a:scene3d>
        <a:sp3d prstMaterial="flat">
          <a:bevelT w="50800" h="63500" prst="riblet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AccentList">
  <dgm:title val=""/>
  <dgm:desc val=""/>
  <dgm:catLst>
    <dgm:cat type="list" pri="16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/>
      <dgm:chPref/>
      <dgm:dir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text" refType="primFontSz" refFor="des" refForName="childtext" op="gte"/>
      <dgm:constr type="w" for="ch" forName="composite" refType="w"/>
      <dgm:constr type="h" for="ch" forName="composite" refType="h"/>
      <dgm:constr type="w" for="ch" forName="parallelogramComposite" refType="w"/>
      <dgm:constr type="h" for="ch" forName="parallelogramComposite" refType="h"/>
      <dgm:constr type="w" for="ch" forName="parenttextcomposite" refType="w" fact="0.9"/>
      <dgm:constr type="h" for="ch" forName="parenttextcomposite" refType="h" fact="0.6"/>
      <dgm:constr type="h" for="ch" forName="sibTrans" refType="h" refFor="ch" refForName="composite" op="equ" fact="0.02"/>
      <dgm:constr type="h" for="ch" forName="sibTrans" op="equ"/>
    </dgm:constrLst>
    <dgm:forEach name="nodesForEach" axis="ch" ptType="node">
      <dgm:layoutNode name="parenttextcomposite">
        <dgm:alg type="composite">
          <dgm:param type="ar" val="11"/>
        </dgm:alg>
        <dgm:shape xmlns:r="http://schemas.openxmlformats.org/officeDocument/2006/relationships" r:blip="">
          <dgm:adjLst/>
        </dgm:shape>
        <dgm:constrLst>
          <dgm:constr type="h" for="ch" forName="parenttext" refType="h"/>
          <dgm:constr type="w" for="ch" forName="parenttext" refType="w"/>
        </dgm:constrLst>
        <dgm:layoutNode name="parenttext" styleLbl="revTx">
          <dgm:varLst>
            <dgm:chMax/>
            <dgm:chPref val="2"/>
            <dgm:bulletEnabled val="1"/>
          </dgm:varLst>
          <dgm:choose name="Name4">
            <dgm:if name="Name5" func="var" arg="dir" op="equ" val="norm">
              <dgm:alg type="tx">
                <dgm:param type="parTxLTRAlign" val="l"/>
                <dgm:param type="txAnchorVert" val="b"/>
              </dgm:alg>
            </dgm:if>
            <dgm:else name="Name6">
              <dgm:alg type="tx">
                <dgm:param type="parTxLTRAlign" val="r"/>
                <dgm:param type="txAnchorVert" val="b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choose name="Name7">
        <dgm:if name="Name8" axis="ch" ptType="node" func="cnt" op="gte" val="1">
          <dgm:layoutNode name="composite">
            <dgm:alg type="composite">
              <dgm:param type="ar" val="6"/>
            </dgm:alg>
            <dgm:shape xmlns:r="http://schemas.openxmlformats.org/officeDocument/2006/relationships" r:blip="">
              <dgm:adjLst/>
            </dgm:shape>
            <dgm:choose name="Name9">
              <dgm:if name="Name10" func="var" arg="dir" op="equ" val="norm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301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if>
              <dgm:else name="Name11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883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else>
            </dgm:choose>
            <dgm:ruleLst/>
            <dgm:layoutNode name="chevron1" styleLbl="alignNode1">
              <dgm:alg type="sp"/>
              <dgm:choose name="Name12">
                <dgm:if name="Name13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4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2" styleLbl="alignNode1">
              <dgm:alg type="sp"/>
              <dgm:choose name="Name15">
                <dgm:if name="Name16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7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3" styleLbl="alignNode1">
              <dgm:alg type="sp"/>
              <dgm:choose name="Name18">
                <dgm:if name="Name19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0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4" styleLbl="alignNode1">
              <dgm:alg type="sp"/>
              <dgm:choose name="Name21">
                <dgm:if name="Name22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3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5" styleLbl="alignNode1">
              <dgm:alg type="sp"/>
              <dgm:choose name="Name24">
                <dgm:if name="Name25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6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6" styleLbl="alignNode1">
              <dgm:alg type="sp"/>
              <dgm:choose name="Name27">
                <dgm:if name="Name28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9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7" styleLbl="alignNode1">
              <dgm:alg type="sp"/>
              <dgm:choose name="Name30">
                <dgm:if name="Name31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32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ildtext" styleLbl="solidFgAcc1">
              <dgm:varLst>
                <dgm:chMax/>
                <dgm:chPref val="0"/>
                <dgm:bulletEnabled val="1"/>
              </dgm:varLst>
              <dgm:choose name="Name33">
                <dgm:if name="Name34" func="var" arg="dir" op="equ" val="norm">
                  <dgm:alg type="tx">
                    <dgm:param type="parTxLTRAlign" val="l"/>
                    <dgm:param type="txAnchorVertCh" val="t"/>
                  </dgm:alg>
                </dgm:if>
                <dgm:else name="Name35">
                  <dgm:alg type="tx">
                    <dgm:param type="parTxLTRAlign" val="r"/>
                    <dgm:param type="shpTxLTRAlignCh" val="r"/>
                    <dgm:param type="txAnchorVertCh" val="t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2"/>
                <dgm:constr type="rMarg" refType="primFontSz" fact="0.2"/>
                <dgm:constr type="tMarg" refType="primFontSz" fact="0.2"/>
                <dgm:constr type="bMarg" refType="primFontSz" fact="0.2"/>
              </dgm:constrLst>
              <dgm:ruleLst>
                <dgm:rule type="primFontSz" val="5" fact="NaN" max="NaN"/>
              </dgm:ruleLst>
            </dgm:layoutNode>
          </dgm:layoutNode>
        </dgm:if>
        <dgm:else name="Name36">
          <dgm:layoutNode name="parallelogramComposite">
            <dgm:alg type="composite">
              <dgm:param type="ar" val="50"/>
            </dgm:alg>
            <dgm:shape xmlns:r="http://schemas.openxmlformats.org/officeDocument/2006/relationships" r:blip="">
              <dgm:adjLst/>
            </dgm:shape>
            <dgm:constrLst>
              <dgm:constr type="l" for="ch" forName="parallelogram1" refType="w" fact="0"/>
              <dgm:constr type="t" for="ch" forName="parallelogram1" refType="h" fact="0"/>
              <dgm:constr type="w" for="ch" forName="parallelogram1" refType="w" fact="0.12"/>
              <dgm:constr type="h" for="ch" forName="parallelogram1" refType="h"/>
              <dgm:constr type="l" for="ch" forName="parallelogram2" refType="w" fact="0.127"/>
              <dgm:constr type="t" for="ch" forName="parallelogram2" refType="h" fact="0"/>
              <dgm:constr type="w" for="ch" forName="parallelogram2" refType="w" fact="0.12"/>
              <dgm:constr type="h" for="ch" forName="parallelogram2" refType="h"/>
              <dgm:constr type="l" for="ch" forName="parallelogram3" refType="w" fact="0.254"/>
              <dgm:constr type="t" for="ch" forName="parallelogram3" refType="h" fact="0"/>
              <dgm:constr type="w" for="ch" forName="parallelogram3" refType="w" fact="0.12"/>
              <dgm:constr type="h" for="ch" forName="parallelogram3" refType="h"/>
              <dgm:constr type="l" for="ch" forName="parallelogram4" refType="w" fact="0.381"/>
              <dgm:constr type="t" for="ch" forName="parallelogram4" refType="h" fact="0"/>
              <dgm:constr type="w" for="ch" forName="parallelogram4" refType="w" fact="0.12"/>
              <dgm:constr type="h" for="ch" forName="parallelogram4" refType="h"/>
              <dgm:constr type="l" for="ch" forName="parallelogram5" refType="w" fact="0.508"/>
              <dgm:constr type="t" for="ch" forName="parallelogram5" refType="h" fact="0"/>
              <dgm:constr type="w" for="ch" forName="parallelogram5" refType="w" fact="0.12"/>
              <dgm:constr type="h" for="ch" forName="parallelogram5" refType="h"/>
              <dgm:constr type="l" for="ch" forName="parallelogram6" refType="w" fact="0.635"/>
              <dgm:constr type="t" for="ch" forName="parallelogram6" refType="h" fact="0"/>
              <dgm:constr type="w" for="ch" forName="parallelogram6" refType="w" fact="0.12"/>
              <dgm:constr type="h" for="ch" forName="parallelogram6" refType="h"/>
              <dgm:constr type="l" for="ch" forName="parallelogram7" refType="w" fact="0.762"/>
              <dgm:constr type="t" for="ch" forName="parallelogram7" refType="h" fact="0"/>
              <dgm:constr type="w" for="ch" forName="parallelogram7" refType="w" fact="0.12"/>
              <dgm:constr type="h" for="ch" forName="parallelogram7" refType="h"/>
            </dgm:constrLst>
            <dgm:ruleLst/>
            <dgm:layoutNode name="parallelogram1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2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3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4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5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6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7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</dgm:layoutNode>
        </dgm:else>
      </dgm:choos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04DB13E-F722-4ED6-BB00-556651E9528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26428D7-C6F3-473D-A360-A3F5C3E8728C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3000"/>
              </a:lnSpc>
              <a:defRPr lang="en-US" sz="68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800" spc="8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6"/>
            <a:ext cx="1554480" cy="485546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EA0C0817-A112-4847-8014-A94B7D2A4EA3}" type="datetime1">
              <a:rPr lang="en-US" smtClean="0"/>
              <a:t>12/23/2024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629100" y="5177408"/>
            <a:ext cx="5730295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20" y="5177408"/>
            <a:ext cx="1955980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7770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2B432-ACDA-4023-A761-2BAB76577B62}" type="datetime1">
              <a:rPr lang="en-US" smtClean="0"/>
              <a:t>12/23/2024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37087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0A4A1889-E37C-4EC3-9E41-9DAD221CF38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9156" y="2275165"/>
            <a:ext cx="8933688" cy="2406895"/>
          </a:xfrm>
        </p:spPr>
        <p:txBody>
          <a:bodyPr anchor="ctr">
            <a:normAutofit/>
          </a:bodyPr>
          <a:lstStyle>
            <a:lvl1pPr algn="ctr">
              <a:lnSpc>
                <a:spcPct val="83000"/>
              </a:lnSpc>
              <a:defRPr lang="en-US" sz="68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683EB04-C23E-490C-A1A6-030CF79D23C8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F8A84C03-E1CA-4A4E-81D6-9BB0C335B7A0}"/>
                </a:ext>
              </a:extLst>
            </p:cNvPr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A26FB5A-D5D1-4DAB-AC43-7F51A7F2D197}"/>
                </a:ext>
              </a:extLst>
            </p:cNvPr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49303F14-E560-4C02-94F4-B4695FE26813}"/>
                </a:ext>
              </a:extLst>
            </p:cNvPr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9156" y="4682062"/>
            <a:ext cx="8939784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800">
                <a:solidFill>
                  <a:schemeClr val="tx1">
                    <a:lumMod val="95000"/>
                    <a:lumOff val="5000"/>
                  </a:schemeClr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18760" y="1344502"/>
            <a:ext cx="1554480" cy="498781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D9C646AA-F36E-4540-911D-FFFC0A0EF24A}" type="datetime1">
              <a:rPr lang="en-US" smtClean="0"/>
              <a:t>12/23/2024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29157" y="5177408"/>
            <a:ext cx="5660134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177408"/>
            <a:ext cx="1958339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60714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6176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86D26-FA5F-4637-B602-B7C2DC34CFD4}" type="datetime1">
              <a:rPr lang="en-US" smtClean="0"/>
              <a:t>12/23/2024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4672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 i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92472"/>
            <a:ext cx="4663440" cy="3163825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8712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>
                <a:solidFill>
                  <a:schemeClr val="tx1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8712" y="2792471"/>
            <a:ext cx="4663440" cy="3164509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F15D8-96D1-4781-BC50-CA8A088B2FE4}" type="datetime1">
              <a:rPr lang="en-US" smtClean="0"/>
              <a:t>12/23/2024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99607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96C99-B8F8-4528-BD05-0E16E943DC09}" type="datetime1">
              <a:rPr lang="en-US" smtClean="0"/>
              <a:t>12/23/2024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7413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36942-C211-4B28-8DBD-C953E00AF71B}" type="datetime1">
              <a:rPr lang="en-US" smtClean="0"/>
              <a:t>12/23/2024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72471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5E1BBF9-8BEF-4353-BA68-30AAF9EBD8D8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B941C21-2A5D-4912-AB06-1BB0C0EB6AE1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2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68580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58200" y="2336800"/>
            <a:ext cx="3161963" cy="36068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88000" y="6035040"/>
            <a:ext cx="1955800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E8D12A6-918A-48BD-8CB9-CA713993B0EA}" type="datetime1">
              <a:rPr lang="en-US" smtClean="0"/>
              <a:t>12/23/2024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685801" y="6035040"/>
            <a:ext cx="4584700" cy="365760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3435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8602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687CA98-D9C7-497F-A1DA-7D22F8753BCE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7696201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662337" y="6035040"/>
            <a:ext cx="2071963" cy="365760"/>
          </a:xfrm>
        </p:spPr>
        <p:txBody>
          <a:bodyPr/>
          <a:lstStyle>
            <a:lvl1pPr>
              <a:defRPr b="1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E778CE86-875F-4587-BCF6-FA054AFC0D53}" type="datetime1">
              <a:rPr lang="en-US" smtClean="0"/>
              <a:pPr/>
              <a:t>12/23/2024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12648" y="6035040"/>
            <a:ext cx="4588002" cy="365760"/>
          </a:xfrm>
        </p:spPr>
        <p:txBody>
          <a:bodyPr/>
          <a:lstStyle>
            <a:lvl1pPr marL="0" algn="r" defTabSz="914400" rtl="0" eaLnBrk="1" latinLnBrk="0" hangingPunct="1">
              <a:defRPr lang="en-US" sz="1000" b="1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5296" cy="365760"/>
          </a:xfrm>
        </p:spPr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8B3D8CC-BB13-41A5-8F34-B8E84A4F9534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defRPr sz="32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782230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94681D-2A4C-4A8D-B9B5-31D440D0328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F6FA2B21-3FCD-4721-B95C-427943F61125}" type="datetime1">
              <a:rPr lang="en-US" smtClean="0"/>
              <a:t>12/23/2024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8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1577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65" r:id="rId5"/>
    <p:sldLayoutId id="2147483671" r:id="rId6"/>
    <p:sldLayoutId id="2147483672" r:id="rId7"/>
    <p:sldLayoutId id="2147483662" r:id="rId8"/>
    <p:sldLayoutId id="2147483663" r:id="rId9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000" i="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1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edicare.gov/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bstract image">
            <a:extLst>
              <a:ext uri="{FF2B5EF4-FFF2-40B4-BE49-F238E27FC236}">
                <a16:creationId xmlns:a16="http://schemas.microsoft.com/office/drawing/2014/main" id="{8045422F-7258-40AC-BD2E-2469AA44892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2" name="Rectangle 81">
            <a:extLst>
              <a:ext uri="{FF2B5EF4-FFF2-40B4-BE49-F238E27FC236}">
                <a16:creationId xmlns:a16="http://schemas.microsoft.com/office/drawing/2014/main" id="{2644B391-9BFE-445C-A9EC-F544BB85FB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95067" y="1808532"/>
            <a:ext cx="5452527" cy="324093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 cap="sq" cmpd="sng" algn="ctr">
            <a:noFill/>
            <a:prstDash val="solid"/>
            <a:miter lim="800000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80F26E69-87D9-4655-AE7B-280A87AA3C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61010" y="1975104"/>
            <a:ext cx="5120640" cy="2907792"/>
          </a:xfrm>
          <a:prstGeom prst="rect">
            <a:avLst/>
          </a:prstGeom>
          <a:noFill/>
          <a:ln w="6350" cap="sq" cmpd="sng" algn="ctr">
            <a:solidFill>
              <a:schemeClr val="tx1"/>
            </a:solidFill>
            <a:prstDash val="solid"/>
            <a:miter lim="800000"/>
          </a:ln>
          <a:effectLst>
            <a:softEdge rad="0"/>
          </a:effectLst>
        </p:spPr>
        <p:txBody>
          <a:bodyPr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8C3B467-088C-4F3D-A9A7-105C4E1E20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33793" y="2355458"/>
            <a:ext cx="4775075" cy="1630907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tx1"/>
                </a:solidFill>
              </a:rPr>
              <a:t>Welcome to</a:t>
            </a:r>
            <a:br>
              <a:rPr lang="en-US" sz="4400" dirty="0">
                <a:solidFill>
                  <a:schemeClr val="tx1"/>
                </a:solidFill>
              </a:rPr>
            </a:br>
            <a:r>
              <a:rPr lang="en-US" sz="4400" dirty="0">
                <a:solidFill>
                  <a:schemeClr val="tx1"/>
                </a:solidFill>
              </a:rPr>
              <a:t>Medicare 101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8722DDC-8EEE-4A06-8DFE-B44871EAA2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33793" y="3995988"/>
            <a:ext cx="4775075" cy="559656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n-US" i="1" dirty="0">
                <a:solidFill>
                  <a:schemeClr val="tx1"/>
                </a:solidFill>
              </a:rPr>
              <a:t>2023 Edition</a:t>
            </a:r>
          </a:p>
        </p:txBody>
      </p:sp>
    </p:spTree>
    <p:extLst>
      <p:ext uri="{BB962C8B-B14F-4D97-AF65-F5344CB8AC3E}">
        <p14:creationId xmlns:p14="http://schemas.microsoft.com/office/powerpoint/2010/main" val="25842807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 descr="A picture containing shirt&#10;&#10;Description automatically generated">
            <a:extLst>
              <a:ext uri="{FF2B5EF4-FFF2-40B4-BE49-F238E27FC236}">
                <a16:creationId xmlns:a16="http://schemas.microsoft.com/office/drawing/2014/main" id="{7E018CA8-8C77-4833-8134-B2C0420E77CA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t="8540" b="8540"/>
          <a:stretch>
            <a:fillRect/>
          </a:stretch>
        </p:blipFill>
        <p:spPr/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7DCD383C-5535-470A-A9E8-2C2226DFBB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Top Medicare Questions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C80EBB2-E771-4102-93EE-AB9E6D7BD899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rmAutofit fontScale="70000" lnSpcReduction="20000"/>
          </a:bodyPr>
          <a:lstStyle/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dirty="0"/>
              <a:t>Who is </a:t>
            </a:r>
            <a:r>
              <a:rPr lang="en-US" b="1" dirty="0">
                <a:solidFill>
                  <a:schemeClr val="accent1"/>
                </a:solidFill>
              </a:rPr>
              <a:t>eligible</a:t>
            </a:r>
            <a:r>
              <a:rPr lang="en-US" dirty="0"/>
              <a:t> for Medicare?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dirty="0"/>
              <a:t>When can I </a:t>
            </a:r>
            <a:r>
              <a:rPr lang="en-US" b="1" dirty="0">
                <a:solidFill>
                  <a:schemeClr val="accent1"/>
                </a:solidFill>
              </a:rPr>
              <a:t>enroll?</a:t>
            </a:r>
            <a:endParaRPr lang="en-US" dirty="0"/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dirty="0"/>
              <a:t>What are my </a:t>
            </a:r>
            <a:r>
              <a:rPr lang="en-US" b="1" dirty="0">
                <a:solidFill>
                  <a:schemeClr val="accent1"/>
                </a:solidFill>
              </a:rPr>
              <a:t>coverage options</a:t>
            </a:r>
            <a:r>
              <a:rPr lang="en-US" dirty="0">
                <a:solidFill>
                  <a:schemeClr val="accent1"/>
                </a:solidFill>
              </a:rPr>
              <a:t>?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dirty="0"/>
              <a:t>What are my </a:t>
            </a:r>
            <a:r>
              <a:rPr lang="en-US" b="1" dirty="0">
                <a:solidFill>
                  <a:schemeClr val="accent1"/>
                </a:solidFill>
              </a:rPr>
              <a:t>next steps?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dirty="0"/>
              <a:t>Once I am covered by Medicare, </a:t>
            </a:r>
            <a:r>
              <a:rPr lang="en-US" b="1" dirty="0">
                <a:solidFill>
                  <a:schemeClr val="accent1"/>
                </a:solidFill>
              </a:rPr>
              <a:t>how could I save money?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dirty="0"/>
              <a:t>Where can I find </a:t>
            </a:r>
            <a:r>
              <a:rPr lang="en-US" b="1" dirty="0">
                <a:solidFill>
                  <a:schemeClr val="accent1"/>
                </a:solidFill>
              </a:rPr>
              <a:t>more information?</a:t>
            </a:r>
          </a:p>
        </p:txBody>
      </p:sp>
    </p:spTree>
    <p:extLst>
      <p:ext uri="{BB962C8B-B14F-4D97-AF65-F5344CB8AC3E}">
        <p14:creationId xmlns:p14="http://schemas.microsoft.com/office/powerpoint/2010/main" val="8524815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person sitting in front of a birthday cake&#10;&#10;Description automatically generated">
            <a:extLst>
              <a:ext uri="{FF2B5EF4-FFF2-40B4-BE49-F238E27FC236}">
                <a16:creationId xmlns:a16="http://schemas.microsoft.com/office/drawing/2014/main" id="{25A2616D-1938-4DC7-97B4-B1FE6359D89B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401" b="1"/>
          <a:stretch/>
        </p:blipFill>
        <p:spPr>
          <a:xfrm>
            <a:off x="228599" y="237744"/>
            <a:ext cx="7696201" cy="638251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7EFE752-1D3F-486A-984D-E4A787987A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r>
              <a:rPr lang="en-US" dirty="0"/>
              <a:t>Q1: Who is eligible for Medicare?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C8B26D35-737C-4A18-AA44-96704014F9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People age 65 or older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Younger people with disabilities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People with End Stage </a:t>
            </a:r>
            <a:br>
              <a:rPr lang="en-US" dirty="0"/>
            </a:br>
            <a:r>
              <a:rPr lang="en-US" dirty="0"/>
              <a:t>Renal Disease</a:t>
            </a:r>
          </a:p>
        </p:txBody>
      </p:sp>
    </p:spTree>
    <p:extLst>
      <p:ext uri="{BB962C8B-B14F-4D97-AF65-F5344CB8AC3E}">
        <p14:creationId xmlns:p14="http://schemas.microsoft.com/office/powerpoint/2010/main" val="11387684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197B26C4-6520-4522-85C4-3879C91E1412}"/>
              </a:ext>
            </a:extLst>
          </p:cNvPr>
          <p:cNvSpPr/>
          <p:nvPr/>
        </p:nvSpPr>
        <p:spPr>
          <a:xfrm>
            <a:off x="0" y="1894039"/>
            <a:ext cx="12192000" cy="293407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Q2: When Can I Enroll?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A5C5ACE7-35F1-43BD-9C39-F729CE74D5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3810" y="5195454"/>
            <a:ext cx="8843923" cy="1700243"/>
          </a:xfrm>
        </p:spPr>
        <p:txBody>
          <a:bodyPr/>
          <a:lstStyle/>
          <a:p>
            <a:r>
              <a:rPr lang="en-US" dirty="0"/>
              <a:t>Enrollment in Part A is automatic if you are already receiving Social Security Benefits</a:t>
            </a:r>
          </a:p>
          <a:p>
            <a:r>
              <a:rPr lang="en-US" dirty="0"/>
              <a:t>Some people get Part A and Part B automatically</a:t>
            </a:r>
          </a:p>
          <a:p>
            <a:r>
              <a:rPr lang="en-US" dirty="0"/>
              <a:t>Some people have to sign up for Part A and/or Part B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17" name="Picture 16" descr="A screenshot of a cell phone&#10;&#10;Description automatically generated">
            <a:extLst>
              <a:ext uri="{FF2B5EF4-FFF2-40B4-BE49-F238E27FC236}">
                <a16:creationId xmlns:a16="http://schemas.microsoft.com/office/drawing/2014/main" id="{DEE355F4-3EDE-4A19-82C8-7110E51D2E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3810" y="2153980"/>
            <a:ext cx="5222965" cy="2689827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94D4798A-84E8-44E7-8582-7F8BA401DE9F}"/>
              </a:ext>
            </a:extLst>
          </p:cNvPr>
          <p:cNvSpPr txBox="1"/>
          <p:nvPr/>
        </p:nvSpPr>
        <p:spPr>
          <a:xfrm>
            <a:off x="7797149" y="2483911"/>
            <a:ext cx="332805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>
                <a:solidFill>
                  <a:srgbClr val="C00000"/>
                </a:solidFill>
              </a:rPr>
              <a:t>Remember, in most cases, if you don’t sign up for Part A (if you have to buy it) and Part B when you’re first eligible, you may have to pay a late enrollment penalty. 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EAB4B20-7474-4D9B-B14C-4D4AC18F066A}"/>
              </a:ext>
            </a:extLst>
          </p:cNvPr>
          <p:cNvSpPr/>
          <p:nvPr/>
        </p:nvSpPr>
        <p:spPr>
          <a:xfrm>
            <a:off x="2409600" y="1916269"/>
            <a:ext cx="27113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Initial Enrollment Period</a:t>
            </a:r>
          </a:p>
        </p:txBody>
      </p:sp>
    </p:spTree>
    <p:extLst>
      <p:ext uri="{BB962C8B-B14F-4D97-AF65-F5344CB8AC3E}">
        <p14:creationId xmlns:p14="http://schemas.microsoft.com/office/powerpoint/2010/main" val="4010278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0B223E0-BFEF-4E41-85AC-624169F7C414}"/>
              </a:ext>
            </a:extLst>
          </p:cNvPr>
          <p:cNvSpPr/>
          <p:nvPr/>
        </p:nvSpPr>
        <p:spPr>
          <a:xfrm>
            <a:off x="0" y="1963313"/>
            <a:ext cx="12192000" cy="223206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16120"/>
            <a:ext cx="10058400" cy="1371600"/>
          </a:xfrm>
        </p:spPr>
        <p:txBody>
          <a:bodyPr>
            <a:normAutofit/>
          </a:bodyPr>
          <a:lstStyle/>
          <a:p>
            <a:r>
              <a:rPr lang="en-US" sz="3200" dirty="0"/>
              <a:t>If You Missed Your Initial Enrollment Period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A5C5ACE7-35F1-43BD-9C39-F729CE74D5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4310063"/>
            <a:ext cx="10210800" cy="2232063"/>
          </a:xfrm>
        </p:spPr>
        <p:txBody>
          <a:bodyPr numCol="2">
            <a:normAutofit fontScale="92500" lnSpcReduction="20000"/>
          </a:bodyPr>
          <a:lstStyle/>
          <a:p>
            <a:pPr marL="285750" indent="-285750">
              <a:lnSpc>
                <a:spcPct val="150000"/>
              </a:lnSpc>
              <a:buFont typeface="Arial" charset="0"/>
              <a:buChar char="•"/>
            </a:pPr>
            <a:r>
              <a:rPr lang="en-US" sz="1400" b="1" dirty="0"/>
              <a:t>For Part A</a:t>
            </a:r>
            <a:r>
              <a:rPr lang="en-US" sz="1400" dirty="0"/>
              <a:t>, usually no penalties (unless you didn’t pay enough into Social Security)</a:t>
            </a:r>
          </a:p>
          <a:p>
            <a:pPr marL="285750" indent="-285750">
              <a:lnSpc>
                <a:spcPct val="150000"/>
              </a:lnSpc>
              <a:buFont typeface="Arial" charset="0"/>
              <a:buChar char="•"/>
            </a:pPr>
            <a:r>
              <a:rPr lang="en-US" sz="1400" b="1" dirty="0"/>
              <a:t>For Part B</a:t>
            </a:r>
            <a:r>
              <a:rPr lang="en-US" sz="1400" dirty="0"/>
              <a:t>, premiums will be </a:t>
            </a:r>
            <a:r>
              <a:rPr lang="en-US" sz="1400" i="1" dirty="0"/>
              <a:t>higher </a:t>
            </a:r>
            <a:r>
              <a:rPr lang="en-US" sz="1400" dirty="0"/>
              <a:t>after the Initial Enrollment Period </a:t>
            </a:r>
            <a:br>
              <a:rPr lang="en-US" sz="1400" dirty="0"/>
            </a:br>
            <a:r>
              <a:rPr lang="en-US" sz="1400" dirty="0"/>
              <a:t>(unless you qualify for an exception)</a:t>
            </a:r>
          </a:p>
          <a:p>
            <a:pPr marL="285750" indent="-285750">
              <a:lnSpc>
                <a:spcPct val="150000"/>
              </a:lnSpc>
              <a:buFont typeface="Arial" charset="0"/>
              <a:buChar char="•"/>
            </a:pPr>
            <a:r>
              <a:rPr lang="en-US" sz="1400" b="1" dirty="0"/>
              <a:t>For Part C and D</a:t>
            </a:r>
            <a:r>
              <a:rPr lang="en-US" sz="1400" dirty="0"/>
              <a:t>, have to wait until the Annual Enrollment Period (AEP),  October 15- December 7</a:t>
            </a:r>
            <a:r>
              <a:rPr lang="en-US" sz="1400" baseline="30000" dirty="0"/>
              <a:t>th</a:t>
            </a:r>
            <a:endParaRPr lang="en-US" sz="1400" dirty="0"/>
          </a:p>
          <a:p>
            <a:pPr marL="285750" indent="-285750">
              <a:lnSpc>
                <a:spcPct val="150000"/>
              </a:lnSpc>
              <a:buFont typeface="Arial" charset="0"/>
              <a:buChar char="•"/>
            </a:pPr>
            <a:r>
              <a:rPr lang="en-US" sz="1400" b="1" dirty="0"/>
              <a:t>For Part D</a:t>
            </a:r>
            <a:r>
              <a:rPr lang="en-US" sz="1400" dirty="0"/>
              <a:t>, premiums will be </a:t>
            </a:r>
            <a:r>
              <a:rPr lang="en-US" sz="1400" i="1" dirty="0"/>
              <a:t>higher</a:t>
            </a:r>
            <a:r>
              <a:rPr lang="en-US" sz="1400" dirty="0"/>
              <a:t> after the Initial Enrollment Period </a:t>
            </a:r>
            <a:br>
              <a:rPr lang="en-US" sz="1400" dirty="0"/>
            </a:br>
            <a:r>
              <a:rPr lang="en-US" sz="1400" dirty="0"/>
              <a:t>(unless you qualify for an exception) </a:t>
            </a:r>
          </a:p>
          <a:p>
            <a:pPr marL="285750" indent="-285750">
              <a:lnSpc>
                <a:spcPct val="150000"/>
              </a:lnSpc>
              <a:buFont typeface="Arial" charset="0"/>
              <a:buChar char="•"/>
            </a:pPr>
            <a:r>
              <a:rPr lang="en-US" sz="1400" b="1" dirty="0"/>
              <a:t>For Med Supp</a:t>
            </a:r>
            <a:r>
              <a:rPr lang="en-US" sz="1400" dirty="0"/>
              <a:t>, you can apply later but may be charged a </a:t>
            </a:r>
            <a:r>
              <a:rPr lang="en-US" sz="1400" i="1" dirty="0"/>
              <a:t>higher </a:t>
            </a:r>
            <a:r>
              <a:rPr lang="en-US" sz="1400" dirty="0"/>
              <a:t>premium due to existing health problems, or rejected depending on your health history.</a:t>
            </a:r>
          </a:p>
          <a:p>
            <a:pPr marL="285750" indent="-285750">
              <a:lnSpc>
                <a:spcPct val="150000"/>
              </a:lnSpc>
              <a:buFont typeface="Arial" charset="0"/>
              <a:buChar char="•"/>
            </a:pPr>
            <a:endParaRPr lang="en-US" sz="1400" dirty="0"/>
          </a:p>
        </p:txBody>
      </p:sp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id="{6C2D5628-4011-4541-9CEA-2442196531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57523" y="2059018"/>
            <a:ext cx="4676954" cy="204065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386116C-DDA8-4F86-A8D2-F9E507FDE10E}"/>
              </a:ext>
            </a:extLst>
          </p:cNvPr>
          <p:cNvSpPr txBox="1"/>
          <p:nvPr/>
        </p:nvSpPr>
        <p:spPr>
          <a:xfrm>
            <a:off x="1066800" y="1040874"/>
            <a:ext cx="98644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General Enrollment Period</a:t>
            </a:r>
          </a:p>
          <a:p>
            <a:r>
              <a:rPr lang="en-US" sz="1200" dirty="0"/>
              <a:t>If you didn’t sign up for Part A (if you have to buy it) and/or Part B (for which you must pay premiums) during your Initial Enrollment Period, and you don’t qualify for a Special Enrollment Period, you can sign up between January 1–March 31 each year. Your coverage won’t start until July 1 of that year, and you may have to pay a higher Part A and/or Part B premium for late enrollment.</a:t>
            </a:r>
          </a:p>
        </p:txBody>
      </p:sp>
    </p:spTree>
    <p:extLst>
      <p:ext uri="{BB962C8B-B14F-4D97-AF65-F5344CB8AC3E}">
        <p14:creationId xmlns:p14="http://schemas.microsoft.com/office/powerpoint/2010/main" val="1446394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lang="en-US" dirty="0"/>
              <a:t>If You Work Past 65</a:t>
            </a:r>
          </a:p>
        </p:txBody>
      </p:sp>
      <p:pic>
        <p:nvPicPr>
          <p:cNvPr id="4" name="Content Placeholder 7" descr="A group of people sitting at a table&#10;&#10;Description automatically generated">
            <a:extLst>
              <a:ext uri="{FF2B5EF4-FFF2-40B4-BE49-F238E27FC236}">
                <a16:creationId xmlns:a16="http://schemas.microsoft.com/office/drawing/2014/main" id="{8B3E5B32-BD3B-4292-BB57-A8B6C8E93A1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82" r="8785" b="-2"/>
          <a:stretch/>
        </p:blipFill>
        <p:spPr>
          <a:xfrm>
            <a:off x="1066800" y="2103120"/>
            <a:ext cx="4663440" cy="3749040"/>
          </a:xfrm>
          <a:prstGeom prst="rect">
            <a:avLst/>
          </a:prstGeom>
          <a:noFill/>
        </p:spPr>
      </p:pic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A5C5ACE7-35F1-43BD-9C39-F729CE74D5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61760" y="2103120"/>
            <a:ext cx="4663440" cy="3749040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1600" b="1" dirty="0"/>
              <a:t>Working past age 65</a:t>
            </a:r>
            <a:endParaRPr lang="en-US" sz="1600" dirty="0"/>
          </a:p>
          <a:p>
            <a:pPr marL="285750" indent="-285750">
              <a:lnSpc>
                <a:spcPct val="100000"/>
              </a:lnSpc>
              <a:buFont typeface="Arial" charset="0"/>
              <a:buChar char="•"/>
            </a:pPr>
            <a:r>
              <a:rPr lang="en-US" sz="1600" dirty="0"/>
              <a:t>You May enroll in Medicare Parts A and B</a:t>
            </a:r>
          </a:p>
          <a:p>
            <a:pPr marL="285750" indent="-285750">
              <a:lnSpc>
                <a:spcPct val="100000"/>
              </a:lnSpc>
              <a:buFont typeface="Arial" charset="0"/>
              <a:buChar char="•"/>
            </a:pPr>
            <a:r>
              <a:rPr lang="en-US" sz="1600" dirty="0"/>
              <a:t>Recommend talking to your benefit advisor</a:t>
            </a:r>
          </a:p>
          <a:p>
            <a:pPr marL="285750" indent="-285750">
              <a:lnSpc>
                <a:spcPct val="100000"/>
              </a:lnSpc>
              <a:buFont typeface="Arial" charset="0"/>
              <a:buChar char="•"/>
            </a:pPr>
            <a:r>
              <a:rPr lang="en-US" sz="1600" dirty="0"/>
              <a:t>Keep records of your health insurance coverage</a:t>
            </a:r>
          </a:p>
          <a:p>
            <a:pPr marL="285750" indent="-285750">
              <a:lnSpc>
                <a:spcPct val="100000"/>
              </a:lnSpc>
              <a:buFont typeface="Arial" charset="0"/>
              <a:buChar char="•"/>
            </a:pPr>
            <a:endParaRPr lang="en-US" sz="1600" dirty="0"/>
          </a:p>
          <a:p>
            <a:pPr marL="0" indent="0">
              <a:lnSpc>
                <a:spcPct val="100000"/>
              </a:lnSpc>
              <a:buNone/>
            </a:pPr>
            <a:r>
              <a:rPr lang="en-US" sz="1600" b="1" dirty="0"/>
              <a:t>Retiring after 65</a:t>
            </a:r>
            <a:endParaRPr lang="en-US" sz="1600" dirty="0"/>
          </a:p>
          <a:p>
            <a:pPr marL="285750" indent="-285750">
              <a:lnSpc>
                <a:spcPct val="100000"/>
              </a:lnSpc>
              <a:buFont typeface="Arial" charset="0"/>
              <a:buChar char="•"/>
            </a:pPr>
            <a:r>
              <a:rPr lang="en-US" sz="1600" dirty="0"/>
              <a:t>When retiring, you’re eligible for </a:t>
            </a:r>
            <a:r>
              <a:rPr lang="en-US" sz="1600" b="1" dirty="0"/>
              <a:t>Special Enrollment Period</a:t>
            </a:r>
          </a:p>
          <a:p>
            <a:pPr marL="285750" indent="-285750">
              <a:lnSpc>
                <a:spcPct val="100000"/>
              </a:lnSpc>
              <a:buFont typeface="Arial" charset="0"/>
              <a:buChar char="•"/>
            </a:pPr>
            <a:r>
              <a:rPr lang="en-US" sz="1600" dirty="0"/>
              <a:t>Allow for 63 days after employer-sponsored coverage ends to enroll in a Medicare plan without penalty</a:t>
            </a:r>
          </a:p>
          <a:p>
            <a:pPr marL="285750" indent="-2857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Best to sign up before you retire to avoid lapse in coverage.</a:t>
            </a:r>
          </a:p>
        </p:txBody>
      </p:sp>
    </p:spTree>
    <p:extLst>
      <p:ext uri="{BB962C8B-B14F-4D97-AF65-F5344CB8AC3E}">
        <p14:creationId xmlns:p14="http://schemas.microsoft.com/office/powerpoint/2010/main" val="368041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Q3: What are my coverage options?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A5C5ACE7-35F1-43BD-9C39-F729CE74D5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1276" y="2014194"/>
            <a:ext cx="8843923" cy="3938550"/>
          </a:xfrm>
        </p:spPr>
        <p:txBody>
          <a:bodyPr/>
          <a:lstStyle/>
          <a:p>
            <a:r>
              <a:rPr lang="en-US" dirty="0"/>
              <a:t>Part A</a:t>
            </a:r>
          </a:p>
          <a:p>
            <a:r>
              <a:rPr lang="en-US" dirty="0"/>
              <a:t>Part B</a:t>
            </a:r>
          </a:p>
          <a:p>
            <a:r>
              <a:rPr lang="en-US" dirty="0"/>
              <a:t>Part C</a:t>
            </a:r>
          </a:p>
          <a:p>
            <a:r>
              <a:rPr lang="en-US" dirty="0"/>
              <a:t>Part D</a:t>
            </a:r>
          </a:p>
          <a:p>
            <a:r>
              <a:rPr lang="en-US" dirty="0"/>
              <a:t>Med Supp</a:t>
            </a:r>
          </a:p>
          <a:p>
            <a:endParaRPr lang="en-US" dirty="0"/>
          </a:p>
        </p:txBody>
      </p:sp>
      <p:graphicFrame>
        <p:nvGraphicFramePr>
          <p:cNvPr id="12" name="Content Placeholder 15">
            <a:extLst>
              <a:ext uri="{FF2B5EF4-FFF2-40B4-BE49-F238E27FC236}">
                <a16:creationId xmlns:a16="http://schemas.microsoft.com/office/drawing/2014/main" id="{9B14CBC4-3611-4CE5-874D-1D0E36651C40}"/>
              </a:ext>
            </a:extLst>
          </p:cNvPr>
          <p:cNvGraphicFramePr>
            <a:graphicFrameLocks/>
          </p:cNvGraphicFramePr>
          <p:nvPr/>
        </p:nvGraphicFramePr>
        <p:xfrm>
          <a:off x="4848799" y="2014194"/>
          <a:ext cx="5061924" cy="3738780"/>
        </p:xfrm>
        <a:graphic>
          <a:graphicData uri="http://schemas.openxmlformats.org/drawingml/2006/table">
            <a:tbl>
              <a:tblPr firstRow="1" bandRow="1">
                <a:solidFill>
                  <a:schemeClr val="accent4"/>
                </a:solidFill>
                <a:tableStyleId>{5C22544A-7EE6-4342-B048-85BDC9FD1C3A}</a:tableStyleId>
              </a:tblPr>
              <a:tblGrid>
                <a:gridCol w="25309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3096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2723"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Part A &amp; B are “Original Medicare”</a:t>
                      </a:r>
                      <a:endParaRPr sz="1600" dirty="0"/>
                    </a:p>
                  </a:txBody>
                  <a:tcPr marL="77459" marR="77459" marT="38729" marB="38729" anchor="ctr"/>
                </a:tc>
                <a:tc hMerge="1">
                  <a:txBody>
                    <a:bodyPr/>
                    <a:lstStyle/>
                    <a:p>
                      <a:pPr algn="ctr"/>
                      <a:endParaRPr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1221"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Part A</a:t>
                      </a:r>
                      <a:br>
                        <a:rPr lang="en-US" sz="1200" dirty="0">
                          <a:solidFill>
                            <a:schemeClr val="bg1"/>
                          </a:solidFill>
                        </a:rPr>
                      </a:br>
                      <a:r>
                        <a:rPr lang="en-US" sz="1200" dirty="0">
                          <a:solidFill>
                            <a:schemeClr val="bg1"/>
                          </a:solidFill>
                        </a:rPr>
                        <a:t>(Hospital Insurance)</a:t>
                      </a:r>
                      <a:endParaRPr sz="1200" dirty="0">
                        <a:solidFill>
                          <a:schemeClr val="bg1"/>
                        </a:solidFill>
                      </a:endParaRPr>
                    </a:p>
                  </a:txBody>
                  <a:tcPr marL="68108" marR="68108" marT="34054" marB="34054" anchor="ctr"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Part B</a:t>
                      </a:r>
                      <a:br>
                        <a:rPr lang="en-US" sz="1200" dirty="0">
                          <a:solidFill>
                            <a:schemeClr val="bg1"/>
                          </a:solidFill>
                        </a:rPr>
                      </a:br>
                      <a:r>
                        <a:rPr lang="en-US" sz="1200" dirty="0">
                          <a:solidFill>
                            <a:schemeClr val="bg1"/>
                          </a:solidFill>
                        </a:rPr>
                        <a:t>(Doctor &amp; Outpatient Visits)</a:t>
                      </a:r>
                      <a:endParaRPr sz="1200" dirty="0">
                        <a:solidFill>
                          <a:schemeClr val="bg1"/>
                        </a:solidFill>
                      </a:endParaRPr>
                    </a:p>
                  </a:txBody>
                  <a:tcPr marL="68108" marR="68108" marT="34054" marB="34054" anchor="ctr"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2154689"/>
                  </a:ext>
                </a:extLst>
              </a:tr>
              <a:tr h="462723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Inpatient Hospital Care</a:t>
                      </a:r>
                      <a:endParaRPr sz="1200" dirty="0"/>
                    </a:p>
                  </a:txBody>
                  <a:tcPr marL="68108" marR="68108" marT="34054" marB="3405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Outpatient Care</a:t>
                      </a:r>
                    </a:p>
                  </a:txBody>
                  <a:tcPr marL="68108" marR="68108" marT="34054" marB="34054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2723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Skilled Nursing Services</a:t>
                      </a:r>
                      <a:endParaRPr sz="1200" dirty="0"/>
                    </a:p>
                  </a:txBody>
                  <a:tcPr marL="68108" marR="68108" marT="34054" marB="3405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Physician Services</a:t>
                      </a:r>
                      <a:endParaRPr sz="1200" dirty="0"/>
                    </a:p>
                  </a:txBody>
                  <a:tcPr marL="68108" marR="68108" marT="34054" marB="34054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1221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Inpatient Mental Health Care</a:t>
                      </a:r>
                      <a:endParaRPr sz="1200" dirty="0"/>
                    </a:p>
                  </a:txBody>
                  <a:tcPr marL="68108" marR="68108" marT="34054" marB="3405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Ambulance</a:t>
                      </a:r>
                    </a:p>
                  </a:txBody>
                  <a:tcPr marL="68108" marR="68108" marT="34054" marB="34054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2723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Hospice Care</a:t>
                      </a:r>
                      <a:endParaRPr sz="1200" dirty="0"/>
                    </a:p>
                  </a:txBody>
                  <a:tcPr marL="68108" marR="68108" marT="34054" marB="3405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Laboratory Services</a:t>
                      </a:r>
                    </a:p>
                  </a:txBody>
                  <a:tcPr marL="68108" marR="68108" marT="34054" marB="34054" anchor="ctr"/>
                </a:tc>
                <a:extLst>
                  <a:ext uri="{0D108BD9-81ED-4DB2-BD59-A6C34878D82A}">
                    <a16:rowId xmlns:a16="http://schemas.microsoft.com/office/drawing/2014/main" val="1728609367"/>
                  </a:ext>
                </a:extLst>
              </a:tr>
              <a:tr h="462723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Some Blood Transfusions</a:t>
                      </a:r>
                      <a:endParaRPr sz="1200" dirty="0"/>
                    </a:p>
                  </a:txBody>
                  <a:tcPr marL="68108" marR="68108" marT="34054" marB="3405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Durable Medical Equipment</a:t>
                      </a:r>
                    </a:p>
                  </a:txBody>
                  <a:tcPr marL="68108" marR="68108" marT="34054" marB="34054" anchor="ctr"/>
                </a:tc>
                <a:extLst>
                  <a:ext uri="{0D108BD9-81ED-4DB2-BD59-A6C34878D82A}">
                    <a16:rowId xmlns:a16="http://schemas.microsoft.com/office/drawing/2014/main" val="790587411"/>
                  </a:ext>
                </a:extLst>
              </a:tr>
              <a:tr h="462723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Some Home Health Care</a:t>
                      </a:r>
                      <a:endParaRPr sz="1200" dirty="0"/>
                    </a:p>
                  </a:txBody>
                  <a:tcPr marL="68108" marR="68108" marT="34054" marB="3405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Some Preventive Care</a:t>
                      </a:r>
                    </a:p>
                  </a:txBody>
                  <a:tcPr marL="68108" marR="68108" marT="34054" marB="34054" anchor="ctr"/>
                </a:tc>
                <a:extLst>
                  <a:ext uri="{0D108BD9-81ED-4DB2-BD59-A6C34878D82A}">
                    <a16:rowId xmlns:a16="http://schemas.microsoft.com/office/drawing/2014/main" val="24088343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56709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0E5D03-8549-457F-ACA0-FD3D2DBA76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Original Medicare Continued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01C276-F5B0-4880-9B8F-9EC346778DF4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/>
              <a:t>What does Part A cover? </a:t>
            </a:r>
            <a:br>
              <a:rPr lang="en-US" dirty="0"/>
            </a:br>
            <a:r>
              <a:rPr lang="en-US" dirty="0"/>
              <a:t>Part A (Hospital Insurance) helps cover: </a:t>
            </a:r>
          </a:p>
          <a:p>
            <a:pPr lvl="1"/>
            <a:r>
              <a:rPr lang="en-US" dirty="0"/>
              <a:t>Inpatient care in a hospital</a:t>
            </a:r>
          </a:p>
          <a:p>
            <a:pPr lvl="1"/>
            <a:r>
              <a:rPr lang="en-US" dirty="0"/>
              <a:t>Inpatient care in a skilled nursing facility (not custodial or long-term care)</a:t>
            </a:r>
          </a:p>
          <a:p>
            <a:pPr lvl="1"/>
            <a:r>
              <a:rPr lang="en-US" dirty="0"/>
              <a:t>Hospice care</a:t>
            </a:r>
          </a:p>
          <a:p>
            <a:pPr lvl="1"/>
            <a:r>
              <a:rPr lang="en-US" dirty="0"/>
              <a:t>Home health care</a:t>
            </a:r>
          </a:p>
          <a:p>
            <a:pPr lvl="1"/>
            <a:r>
              <a:rPr lang="en-US" dirty="0"/>
              <a:t>Inpatient care in a religious nonmedical health care institution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E6DEF83-E118-4313-969A-06F073F62B9E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274320" lvl="1" indent="0">
              <a:buNone/>
            </a:pPr>
            <a:r>
              <a:rPr lang="en-US" b="1" dirty="0"/>
              <a:t>Important Part A Notes</a:t>
            </a:r>
          </a:p>
          <a:p>
            <a:pPr lvl="1"/>
            <a:r>
              <a:rPr lang="en-US" dirty="0"/>
              <a:t>Cannot be denied coverage due to medical history or pre-existing conditions</a:t>
            </a:r>
          </a:p>
          <a:p>
            <a:pPr lvl="1"/>
            <a:r>
              <a:rPr lang="en-US" dirty="0"/>
              <a:t>No monthly premium for most people</a:t>
            </a:r>
          </a:p>
          <a:p>
            <a:pPr lvl="1"/>
            <a:r>
              <a:rPr lang="en-US" dirty="0"/>
              <a:t>Responsible only for the deductible for a hospital stay less than 60 days</a:t>
            </a:r>
          </a:p>
          <a:p>
            <a:pPr lvl="1"/>
            <a:r>
              <a:rPr lang="en-US" dirty="0"/>
              <a:t>Hospital stays longer than 60 days require a daily copay</a:t>
            </a:r>
          </a:p>
          <a:p>
            <a:pPr lvl="1"/>
            <a:r>
              <a:rPr lang="en-US" dirty="0"/>
              <a:t>Multiple stays = Multiple deductibles</a:t>
            </a:r>
          </a:p>
          <a:p>
            <a:pPr lvl="1"/>
            <a:r>
              <a:rPr lang="en-US" dirty="0"/>
              <a:t>You can be treated anywhere that accepts new Medicare patients</a:t>
            </a:r>
          </a:p>
          <a:p>
            <a:pPr lvl="1"/>
            <a:r>
              <a:rPr lang="en-US" dirty="0"/>
              <a:t>International hospital care not typically covered</a:t>
            </a:r>
          </a:p>
          <a:p>
            <a:pPr marL="274320" lvl="1" indent="0">
              <a:buNone/>
            </a:pPr>
            <a:endParaRPr lang="en-US" dirty="0"/>
          </a:p>
          <a:p>
            <a:pPr lvl="1"/>
            <a:endParaRPr lang="en-US" dirty="0"/>
          </a:p>
        </p:txBody>
      </p:sp>
      <p:pic>
        <p:nvPicPr>
          <p:cNvPr id="5" name="Picture 4" descr="A close up of a sign&#10;&#10;Description automatically generated">
            <a:extLst>
              <a:ext uri="{FF2B5EF4-FFF2-40B4-BE49-F238E27FC236}">
                <a16:creationId xmlns:a16="http://schemas.microsoft.com/office/drawing/2014/main" id="{5BE2D3CE-A432-4862-98A9-055846D4E7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44113">
            <a:off x="8939347" y="787637"/>
            <a:ext cx="1717698" cy="10815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712359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0E5D03-8549-457F-ACA0-FD3D2DBA76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Original Medicare Continued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01C276-F5B0-4880-9B8F-9EC346778DF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66800" y="2380216"/>
            <a:ext cx="4663440" cy="3749040"/>
          </a:xfrm>
        </p:spPr>
        <p:txBody>
          <a:bodyPr/>
          <a:lstStyle/>
          <a:p>
            <a:pPr marL="0" indent="0">
              <a:buNone/>
            </a:pPr>
            <a:r>
              <a:rPr lang="en-US" b="1" dirty="0"/>
              <a:t>What does Part B cover? </a:t>
            </a:r>
            <a:br>
              <a:rPr lang="en-US" dirty="0"/>
            </a:br>
            <a:r>
              <a:rPr lang="en-US" dirty="0"/>
              <a:t>Part B (Medical Insurance) helps cover: </a:t>
            </a:r>
          </a:p>
          <a:p>
            <a:pPr lvl="1"/>
            <a:r>
              <a:rPr lang="en-US" dirty="0"/>
              <a:t>Medically necessary doctors’ services</a:t>
            </a:r>
          </a:p>
          <a:p>
            <a:pPr lvl="1"/>
            <a:r>
              <a:rPr lang="en-US" dirty="0"/>
              <a:t>Outpatient care</a:t>
            </a:r>
          </a:p>
          <a:p>
            <a:pPr lvl="1"/>
            <a:r>
              <a:rPr lang="en-US" dirty="0"/>
              <a:t>Home health services</a:t>
            </a:r>
          </a:p>
          <a:p>
            <a:pPr lvl="1"/>
            <a:r>
              <a:rPr lang="en-US" dirty="0"/>
              <a:t>Durable medical equipment</a:t>
            </a:r>
          </a:p>
          <a:p>
            <a:pPr lvl="1"/>
            <a:r>
              <a:rPr lang="en-US" dirty="0"/>
              <a:t>Mental health services, and other medical services</a:t>
            </a:r>
          </a:p>
          <a:p>
            <a:pPr lvl="1"/>
            <a:r>
              <a:rPr lang="en-US" dirty="0"/>
              <a:t>Many preventive services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E6DEF83-E118-4313-969A-06F073F62B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61760" y="2380216"/>
            <a:ext cx="4663440" cy="3749040"/>
          </a:xfrm>
        </p:spPr>
        <p:txBody>
          <a:bodyPr/>
          <a:lstStyle/>
          <a:p>
            <a:pPr marL="274320" lvl="1" indent="0">
              <a:buNone/>
            </a:pPr>
            <a:r>
              <a:rPr lang="en-US" b="1" dirty="0"/>
              <a:t>Important Part B Notes</a:t>
            </a:r>
          </a:p>
          <a:p>
            <a:pPr lvl="1"/>
            <a:r>
              <a:rPr lang="en-US" dirty="0"/>
              <a:t>Cannot be denied coverage due to medical history or pre-existing conditions</a:t>
            </a:r>
          </a:p>
          <a:p>
            <a:pPr lvl="1"/>
            <a:r>
              <a:rPr lang="en-US" dirty="0"/>
              <a:t>20% co-insurance of Medicare-approved costs</a:t>
            </a:r>
          </a:p>
          <a:p>
            <a:pPr lvl="1"/>
            <a:r>
              <a:rPr lang="en-US" dirty="0"/>
              <a:t>No maximum out-of-pocket</a:t>
            </a:r>
          </a:p>
          <a:p>
            <a:pPr lvl="1"/>
            <a:r>
              <a:rPr lang="en-US" dirty="0"/>
              <a:t>Monthly premium determined by income</a:t>
            </a:r>
          </a:p>
          <a:p>
            <a:pPr lvl="1"/>
            <a:r>
              <a:rPr lang="en-US" dirty="0"/>
              <a:t>Premiums may rise if you join after initial enrollment period</a:t>
            </a:r>
          </a:p>
          <a:p>
            <a:pPr marL="274320" lvl="1" indent="0">
              <a:buNone/>
            </a:pPr>
            <a:endParaRPr lang="en-US" dirty="0"/>
          </a:p>
          <a:p>
            <a:pPr lvl="1"/>
            <a:endParaRPr lang="en-US" dirty="0"/>
          </a:p>
        </p:txBody>
      </p:sp>
      <p:pic>
        <p:nvPicPr>
          <p:cNvPr id="5" name="Picture 4" descr="A close up of a sign&#10;&#10;Description automatically generated">
            <a:extLst>
              <a:ext uri="{FF2B5EF4-FFF2-40B4-BE49-F238E27FC236}">
                <a16:creationId xmlns:a16="http://schemas.microsoft.com/office/drawing/2014/main" id="{5A823B02-A93A-405E-80C3-22B5C876E9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44113">
            <a:off x="8939347" y="787637"/>
            <a:ext cx="1717698" cy="10815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088671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 descr="A screenshot of a cell phone&#10;&#10;Description automatically generated">
            <a:extLst>
              <a:ext uri="{FF2B5EF4-FFF2-40B4-BE49-F238E27FC236}">
                <a16:creationId xmlns:a16="http://schemas.microsoft.com/office/drawing/2014/main" id="{1E872CAA-F52B-47CC-B17B-00B2346E20B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9495"/>
          <a:stretch/>
        </p:blipFill>
        <p:spPr>
          <a:xfrm>
            <a:off x="2050472" y="682945"/>
            <a:ext cx="8091055" cy="5492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85383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E2DC74-B0CF-4216-8CB0-4C1A5C1ED6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Part C is “Medicare Advantage”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59A85B-C291-4608-8EF5-A57BE523A1D4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 lvl="1" indent="0">
              <a:buNone/>
            </a:pPr>
            <a:r>
              <a:rPr lang="en-US" sz="1800" b="1" dirty="0"/>
              <a:t>Eligibility, Cost, and Coverage</a:t>
            </a:r>
          </a:p>
          <a:p>
            <a:pPr lvl="1"/>
            <a:r>
              <a:rPr lang="en-US" dirty="0"/>
              <a:t>Must be enrolled in Medicare Parts A and B</a:t>
            </a:r>
          </a:p>
          <a:p>
            <a:pPr lvl="1"/>
            <a:r>
              <a:rPr lang="en-US" dirty="0"/>
              <a:t>Plans offered by service area and frequently limited to service area</a:t>
            </a:r>
          </a:p>
          <a:p>
            <a:pPr lvl="1"/>
            <a:r>
              <a:rPr lang="en-US" dirty="0"/>
              <a:t>Cannot be ineligible because of health </a:t>
            </a:r>
            <a:br>
              <a:rPr lang="en-US" dirty="0"/>
            </a:br>
            <a:r>
              <a:rPr lang="en-US" dirty="0"/>
              <a:t>or financial status</a:t>
            </a:r>
          </a:p>
          <a:p>
            <a:pPr lvl="1"/>
            <a:r>
              <a:rPr lang="en-US" dirty="0"/>
              <a:t>Cannot have end-stage renal disease (ESRD)</a:t>
            </a:r>
          </a:p>
          <a:p>
            <a:pPr lvl="2"/>
            <a:r>
              <a:rPr lang="en-US" dirty="0"/>
              <a:t>Special rules apply for those with ESRD</a:t>
            </a:r>
          </a:p>
          <a:p>
            <a:pPr lvl="2"/>
            <a:r>
              <a:rPr lang="en-US" dirty="0"/>
              <a:t>Some may be able to join an SNP plan if one </a:t>
            </a:r>
            <a:br>
              <a:rPr lang="en-US" dirty="0"/>
            </a:br>
            <a:r>
              <a:rPr lang="en-US" dirty="0"/>
              <a:t>is in their service area</a:t>
            </a:r>
          </a:p>
          <a:p>
            <a:pPr lvl="1"/>
            <a:r>
              <a:rPr lang="en-US" dirty="0"/>
              <a:t>Plans and premiums change annually</a:t>
            </a:r>
          </a:p>
          <a:p>
            <a:pPr lvl="1"/>
            <a:r>
              <a:rPr lang="en-US" dirty="0"/>
              <a:t>Your Part B premium must continue to be paid</a:t>
            </a:r>
          </a:p>
          <a:p>
            <a:pPr lvl="1"/>
            <a:r>
              <a:rPr lang="en-US" dirty="0"/>
              <a:t>Must see doctors and receive treatment in </a:t>
            </a:r>
            <a:br>
              <a:rPr lang="en-US" dirty="0"/>
            </a:br>
            <a:r>
              <a:rPr lang="en-US" dirty="0"/>
              <a:t>hospitals that are considered in-network</a:t>
            </a:r>
          </a:p>
        </p:txBody>
      </p:sp>
      <p:graphicFrame>
        <p:nvGraphicFramePr>
          <p:cNvPr id="7" name="Content Placeholder 15">
            <a:extLst>
              <a:ext uri="{FF2B5EF4-FFF2-40B4-BE49-F238E27FC236}">
                <a16:creationId xmlns:a16="http://schemas.microsoft.com/office/drawing/2014/main" id="{9EFAED25-4660-4FC8-A31F-5A1FA9CBFD3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82714464"/>
              </p:ext>
            </p:extLst>
          </p:nvPr>
        </p:nvGraphicFramePr>
        <p:xfrm>
          <a:off x="6893896" y="2103117"/>
          <a:ext cx="3555121" cy="3749043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55512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12738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Part C / Medicare Advantage</a:t>
                      </a:r>
                      <a:endParaRPr sz="1400" dirty="0">
                        <a:solidFill>
                          <a:schemeClr val="bg1"/>
                        </a:solidFill>
                      </a:endParaRPr>
                    </a:p>
                  </a:txBody>
                  <a:tcPr marL="83955" marR="83955" marT="41977" marB="41977" anchor="ctr"/>
                </a:tc>
                <a:extLst>
                  <a:ext uri="{0D108BD9-81ED-4DB2-BD59-A6C34878D82A}">
                    <a16:rowId xmlns:a16="http://schemas.microsoft.com/office/drawing/2014/main" val="3602154689"/>
                  </a:ext>
                </a:extLst>
              </a:tr>
              <a:tr h="594705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Combined Parts A &amp; B</a:t>
                      </a:r>
                    </a:p>
                  </a:txBody>
                  <a:tcPr marL="83955" marR="83955" marT="41977" marB="41977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8965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Many plans include Medicare Part D (Prescription Drug Coverage)</a:t>
                      </a:r>
                    </a:p>
                  </a:txBody>
                  <a:tcPr marL="83955" marR="83955" marT="41977" marB="41977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94705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Offered by Private Companies</a:t>
                      </a:r>
                    </a:p>
                  </a:txBody>
                  <a:tcPr marL="83955" marR="83955" marT="41977" marB="41977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48965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Can also include Vision,</a:t>
                      </a:r>
                    </a:p>
                    <a:p>
                      <a:pPr algn="ctr"/>
                      <a:r>
                        <a:rPr lang="en-US" sz="1400" dirty="0"/>
                        <a:t>Hearing and Wellness Services</a:t>
                      </a:r>
                    </a:p>
                  </a:txBody>
                  <a:tcPr marL="83955" marR="83955" marT="41977" marB="41977" anchor="ctr"/>
                </a:tc>
                <a:extLst>
                  <a:ext uri="{0D108BD9-81ED-4DB2-BD59-A6C34878D82A}">
                    <a16:rowId xmlns:a16="http://schemas.microsoft.com/office/drawing/2014/main" val="1728609367"/>
                  </a:ext>
                </a:extLst>
              </a:tr>
              <a:tr h="648965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HMO, PPO, SNP, HMO-POS,</a:t>
                      </a:r>
                    </a:p>
                    <a:p>
                      <a:pPr algn="ctr"/>
                      <a:r>
                        <a:rPr lang="en-US" sz="1400" dirty="0"/>
                        <a:t>PFFS, and MSA plans available </a:t>
                      </a:r>
                    </a:p>
                  </a:txBody>
                  <a:tcPr marL="83955" marR="83955" marT="41977" marB="41977" anchor="ctr"/>
                </a:tc>
                <a:extLst>
                  <a:ext uri="{0D108BD9-81ED-4DB2-BD59-A6C34878D82A}">
                    <a16:rowId xmlns:a16="http://schemas.microsoft.com/office/drawing/2014/main" val="7905874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732583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7F4C0EE7-BC48-4F96-95AD-BFD4AAE458D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1111"/>
          <a:stretch/>
        </p:blipFill>
        <p:spPr>
          <a:xfrm>
            <a:off x="1953491" y="667327"/>
            <a:ext cx="8285018" cy="5523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53129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E2DC74-B0CF-4216-8CB0-4C1A5C1ED6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Part D is “Prescription Drug Coverage”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59A85B-C291-4608-8EF5-A57BE523A1D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66800" y="1954672"/>
            <a:ext cx="4663440" cy="3749040"/>
          </a:xfrm>
        </p:spPr>
        <p:txBody>
          <a:bodyPr>
            <a:noAutofit/>
          </a:bodyPr>
          <a:lstStyle/>
          <a:p>
            <a:pPr lvl="1" indent="0">
              <a:buNone/>
            </a:pPr>
            <a:r>
              <a:rPr lang="en-US" sz="1200" b="1" dirty="0"/>
              <a:t>Enrollment, Cost, and Coverage</a:t>
            </a:r>
          </a:p>
          <a:p>
            <a:r>
              <a:rPr lang="en-US" sz="1200" dirty="0"/>
              <a:t>Must enroll; coverage not automatic</a:t>
            </a:r>
          </a:p>
          <a:p>
            <a:r>
              <a:rPr lang="en-US" sz="1200" dirty="0"/>
              <a:t>Penalties will apply for late enrollment</a:t>
            </a:r>
          </a:p>
          <a:p>
            <a:r>
              <a:rPr lang="en-US" sz="1200" dirty="0"/>
              <a:t>Prescription Drug coverage costs vary from plan to plan</a:t>
            </a:r>
          </a:p>
          <a:p>
            <a:r>
              <a:rPr lang="en-US" sz="1200" dirty="0"/>
              <a:t>Benefits change each year</a:t>
            </a:r>
          </a:p>
          <a:p>
            <a:r>
              <a:rPr lang="en-US" sz="1200" dirty="0"/>
              <a:t>Cost of prescription drugs (including many recommended shots or vaccines)</a:t>
            </a:r>
          </a:p>
          <a:p>
            <a:r>
              <a:rPr lang="en-US" sz="1200" dirty="0"/>
              <a:t>Catastrophic coverage offers protection from high drug costs</a:t>
            </a:r>
          </a:p>
          <a:p>
            <a:r>
              <a:rPr lang="en-US" sz="1200" dirty="0"/>
              <a:t>Each plan has a list of covered prescription drugs</a:t>
            </a:r>
          </a:p>
          <a:p>
            <a:r>
              <a:rPr lang="en-US" sz="1200" dirty="0"/>
              <a:t>The list changes each year</a:t>
            </a:r>
          </a:p>
          <a:p>
            <a:r>
              <a:rPr lang="en-US" sz="1200" dirty="0"/>
              <a:t>Be sure to verify your prescriptions are covered before you enroll in a plan</a:t>
            </a:r>
          </a:p>
          <a:p>
            <a:r>
              <a:rPr lang="en-US" sz="1200" dirty="0"/>
              <a:t>Most drug plans have the drugs they cover organized into tiers, which are groups of drugs divided by cost.  The higher-tier is higher cost, down to low  </a:t>
            </a:r>
          </a:p>
        </p:txBody>
      </p:sp>
      <p:graphicFrame>
        <p:nvGraphicFramePr>
          <p:cNvPr id="5" name="Content Placeholder 15">
            <a:extLst>
              <a:ext uri="{FF2B5EF4-FFF2-40B4-BE49-F238E27FC236}">
                <a16:creationId xmlns:a16="http://schemas.microsoft.com/office/drawing/2014/main" id="{B39265F6-3ADB-41EF-A691-63D6434F131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65894661"/>
              </p:ext>
            </p:extLst>
          </p:nvPr>
        </p:nvGraphicFramePr>
        <p:xfrm>
          <a:off x="6618689" y="1954672"/>
          <a:ext cx="3872089" cy="389748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87208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74308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Part D / Prescription Drug Coverage</a:t>
                      </a:r>
                      <a:endParaRPr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02154689"/>
                  </a:ext>
                </a:extLst>
              </a:tr>
              <a:tr h="945634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Assists with the costs of</a:t>
                      </a:r>
                    </a:p>
                    <a:p>
                      <a:pPr algn="ctr"/>
                      <a:r>
                        <a:rPr lang="en-US" dirty="0"/>
                        <a:t>Prescription drugs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31912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Offered through private</a:t>
                      </a:r>
                    </a:p>
                    <a:p>
                      <a:pPr algn="ctr"/>
                      <a:r>
                        <a:rPr lang="en-US" dirty="0"/>
                        <a:t>insurance companies</a:t>
                      </a:r>
                      <a:endParaRPr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45634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Part B premium must</a:t>
                      </a:r>
                    </a:p>
                    <a:p>
                      <a:pPr algn="ctr"/>
                      <a:r>
                        <a:rPr lang="en-US" dirty="0"/>
                        <a:t>continue to be paid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808216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E2DC74-B0CF-4216-8CB0-4C1A5C1ED6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Standardized Medicare Supplement Plans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59A85B-C291-4608-8EF5-A57BE523A1D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66800" y="1954672"/>
            <a:ext cx="4663440" cy="3749040"/>
          </a:xfrm>
        </p:spPr>
        <p:txBody>
          <a:bodyPr>
            <a:noAutofit/>
          </a:bodyPr>
          <a:lstStyle/>
          <a:p>
            <a:pPr lvl="1" indent="0">
              <a:buNone/>
            </a:pPr>
            <a:r>
              <a:rPr lang="en-US" sz="1400" b="1" dirty="0"/>
              <a:t>Eligibility, Enrollment, Cost, and Coverage</a:t>
            </a:r>
          </a:p>
          <a:p>
            <a:r>
              <a:rPr lang="en-US" sz="1100" dirty="0"/>
              <a:t>Must be enrolled in Medicare Parts A &amp; B</a:t>
            </a:r>
          </a:p>
          <a:p>
            <a:r>
              <a:rPr lang="en-US" sz="1100" dirty="0"/>
              <a:t>Must be a resident of the state where you are applying for coverage</a:t>
            </a:r>
          </a:p>
          <a:p>
            <a:r>
              <a:rPr lang="en-US" sz="1100" dirty="0"/>
              <a:t>Must be age 65 or greater unless you have certain disabilities that qualify you for earlier coverage in your state</a:t>
            </a:r>
          </a:p>
          <a:p>
            <a:r>
              <a:rPr lang="en-US" sz="1100" dirty="0"/>
              <a:t>You pay the private insurance company a monthly premium for your Medigap policy in addition to your monthly Part B premium that you pay to Medicare. </a:t>
            </a:r>
          </a:p>
          <a:p>
            <a:r>
              <a:rPr lang="en-US" sz="1100" dirty="0"/>
              <a:t>Any age if you have End Stage Renal Disease (ESRD)</a:t>
            </a:r>
          </a:p>
          <a:p>
            <a:r>
              <a:rPr lang="en-US" sz="1100" dirty="0"/>
              <a:t>Covers some out-of-pocket costs not paid by Medicare</a:t>
            </a:r>
          </a:p>
          <a:p>
            <a:r>
              <a:rPr lang="en-US" sz="1100" dirty="0"/>
              <a:t>Guaranteed issue during Open Enrollment Period; Period begins 1</a:t>
            </a:r>
            <a:r>
              <a:rPr lang="en-US" sz="1100" baseline="30000" dirty="0"/>
              <a:t>st</a:t>
            </a:r>
            <a:r>
              <a:rPr lang="en-US" sz="1100" dirty="0"/>
              <a:t> day of the month that you are enrolled in Medicare Part B and in most states lasts 6 months</a:t>
            </a:r>
          </a:p>
          <a:p>
            <a:r>
              <a:rPr lang="en-US" sz="1100" dirty="0"/>
              <a:t>Coverage spans across U.S.</a:t>
            </a:r>
          </a:p>
          <a:p>
            <a:r>
              <a:rPr lang="en-US" sz="1100" dirty="0"/>
              <a:t>Guaranteed to continue as long as your premiums are current, and you have not made any misrepresentations on your application</a:t>
            </a:r>
          </a:p>
        </p:txBody>
      </p:sp>
      <p:graphicFrame>
        <p:nvGraphicFramePr>
          <p:cNvPr id="6" name="Content Placeholder 15">
            <a:extLst>
              <a:ext uri="{FF2B5EF4-FFF2-40B4-BE49-F238E27FC236}">
                <a16:creationId xmlns:a16="http://schemas.microsoft.com/office/drawing/2014/main" id="{446FD4DF-CFC8-47DF-A026-AC91256B857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92875166"/>
              </p:ext>
            </p:extLst>
          </p:nvPr>
        </p:nvGraphicFramePr>
        <p:xfrm>
          <a:off x="6818051" y="1954672"/>
          <a:ext cx="4169877" cy="3864797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416987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40740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Medicare Supplement / Medigap</a:t>
                      </a:r>
                      <a:endParaRPr sz="14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02154689"/>
                  </a:ext>
                </a:extLst>
              </a:tr>
              <a:tr h="621883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You can be denied coverage if you enroll late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9204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Helps cover what Parts A &amp; B do not cover (deductibles, coinsurance, and copayments)</a:t>
                      </a:r>
                      <a:endParaRPr sz="1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21883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Benefits differ by plan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21883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Premiums increase with higher coverage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38670768"/>
                  </a:ext>
                </a:extLst>
              </a:tr>
              <a:tr h="679204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Plans offered are A, B, C, D, F, G, K, L, M, N, and High Deductible Plan F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933438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959100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7" descr="A screenshot of a cell phone&#10;&#10;Description automatically generated">
            <a:extLst>
              <a:ext uri="{FF2B5EF4-FFF2-40B4-BE49-F238E27FC236}">
                <a16:creationId xmlns:a16="http://schemas.microsoft.com/office/drawing/2014/main" id="{2DB2046A-D6E1-4485-87CD-B6324DAB7F0F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988967" y="1117838"/>
            <a:ext cx="8214065" cy="4622324"/>
          </a:xfrm>
        </p:spPr>
      </p:pic>
    </p:spTree>
    <p:extLst>
      <p:ext uri="{BB962C8B-B14F-4D97-AF65-F5344CB8AC3E}">
        <p14:creationId xmlns:p14="http://schemas.microsoft.com/office/powerpoint/2010/main" val="11728814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89BDCD2-B4FD-49B0-B9DD-B22101C9E16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77" t="203" b="1597"/>
          <a:stretch/>
        </p:blipFill>
        <p:spPr>
          <a:xfrm>
            <a:off x="1984354" y="345331"/>
            <a:ext cx="8223292" cy="6167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494332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4EC705AA-A701-4940-BA91-CCBC403D365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0505"/>
          <a:stretch/>
        </p:blipFill>
        <p:spPr>
          <a:xfrm>
            <a:off x="2085109" y="736841"/>
            <a:ext cx="8021782" cy="5384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46701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68510491-CDD9-334E-A1A3-CF53EFFE9C0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40528182"/>
              </p:ext>
            </p:extLst>
          </p:nvPr>
        </p:nvGraphicFramePr>
        <p:xfrm>
          <a:off x="1118310" y="607358"/>
          <a:ext cx="10090017" cy="56432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35491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E58B9A-D49E-4F12-80AB-57EF70D051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Q4: How can I save money once I’m covered by Medicare?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BDC1DD1C-DD4C-455D-8442-540A02A58903}"/>
              </a:ext>
            </a:extLst>
          </p:cNvPr>
          <p:cNvSpPr txBox="1">
            <a:spLocks/>
          </p:cNvSpPr>
          <p:nvPr/>
        </p:nvSpPr>
        <p:spPr>
          <a:xfrm>
            <a:off x="1034790" y="2493818"/>
            <a:ext cx="4919472" cy="3442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lnSpc>
                <a:spcPct val="110000"/>
              </a:lnSpc>
              <a:spcBef>
                <a:spcPts val="900"/>
              </a:spcBef>
              <a:spcAft>
                <a:spcPts val="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/>
              <a:t>USE YOUR BENEFITS!</a:t>
            </a:r>
          </a:p>
        </p:txBody>
      </p:sp>
      <p:sp>
        <p:nvSpPr>
          <p:cNvPr id="5" name="Content Placeholder 3">
            <a:extLst>
              <a:ext uri="{FF2B5EF4-FFF2-40B4-BE49-F238E27FC236}">
                <a16:creationId xmlns:a16="http://schemas.microsoft.com/office/drawing/2014/main" id="{3706C415-AF01-412C-987F-2CB704C66DBD}"/>
              </a:ext>
            </a:extLst>
          </p:cNvPr>
          <p:cNvSpPr txBox="1">
            <a:spLocks/>
          </p:cNvSpPr>
          <p:nvPr/>
        </p:nvSpPr>
        <p:spPr>
          <a:xfrm>
            <a:off x="1034790" y="2838106"/>
            <a:ext cx="4919472" cy="3748088"/>
          </a:xfrm>
          <a:prstGeom prst="rect">
            <a:avLst/>
          </a:prstGeom>
        </p:spPr>
        <p:txBody>
          <a:bodyPr>
            <a:normAutofit/>
          </a:bodyPr>
          <a:lstStyle>
            <a:lvl1pPr marL="182880" indent="-182880" algn="l" defTabSz="914400" rtl="0" eaLnBrk="1" latinLnBrk="0" hangingPunct="1">
              <a:lnSpc>
                <a:spcPct val="110000"/>
              </a:lnSpc>
              <a:spcBef>
                <a:spcPts val="900"/>
              </a:spcBef>
              <a:spcAft>
                <a:spcPts val="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Make wellness appointment A.S.A.P.</a:t>
            </a:r>
          </a:p>
          <a:p>
            <a:r>
              <a:rPr lang="en-US"/>
              <a:t>Participate in preventive services</a:t>
            </a:r>
          </a:p>
          <a:p>
            <a:r>
              <a:rPr lang="en-US"/>
              <a:t>Stay in-network</a:t>
            </a:r>
          </a:p>
          <a:p>
            <a:r>
              <a:rPr lang="en-US"/>
              <a:t>Know your “extra benefits” beyond Original Medicare</a:t>
            </a:r>
          </a:p>
          <a:p>
            <a:pPr marL="0" indent="0">
              <a:buFont typeface="Garamond" pitchFamily="18" charset="0"/>
              <a:buNone/>
            </a:pPr>
            <a:endParaRPr lang="en-US" dirty="0"/>
          </a:p>
        </p:txBody>
      </p:sp>
      <p:sp>
        <p:nvSpPr>
          <p:cNvPr id="6" name="Text Placeholder 4">
            <a:extLst>
              <a:ext uri="{FF2B5EF4-FFF2-40B4-BE49-F238E27FC236}">
                <a16:creationId xmlns:a16="http://schemas.microsoft.com/office/drawing/2014/main" id="{C1C44543-8AB9-40D9-8B4D-A3760DEBB80C}"/>
              </a:ext>
            </a:extLst>
          </p:cNvPr>
          <p:cNvSpPr txBox="1">
            <a:spLocks/>
          </p:cNvSpPr>
          <p:nvPr/>
        </p:nvSpPr>
        <p:spPr>
          <a:xfrm>
            <a:off x="6096000" y="2493818"/>
            <a:ext cx="4919472" cy="344288"/>
          </a:xfrm>
          <a:prstGeom prst="rect">
            <a:avLst/>
          </a:prstGeom>
        </p:spPr>
        <p:txBody>
          <a:bodyPr/>
          <a:lstStyle>
            <a:lvl1pPr marL="182880" indent="-182880" algn="l" defTabSz="914400" rtl="0" eaLnBrk="1" latinLnBrk="0" hangingPunct="1">
              <a:lnSpc>
                <a:spcPct val="110000"/>
              </a:lnSpc>
              <a:spcBef>
                <a:spcPts val="900"/>
              </a:spcBef>
              <a:spcAft>
                <a:spcPts val="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/>
              <a:t>REVIEW ANNUALLY!</a:t>
            </a:r>
          </a:p>
        </p:txBody>
      </p:sp>
      <p:sp>
        <p:nvSpPr>
          <p:cNvPr id="7" name="Content Placeholder 5">
            <a:extLst>
              <a:ext uri="{FF2B5EF4-FFF2-40B4-BE49-F238E27FC236}">
                <a16:creationId xmlns:a16="http://schemas.microsoft.com/office/drawing/2014/main" id="{57C75315-C854-4867-922C-C7B05F8B9C4F}"/>
              </a:ext>
            </a:extLst>
          </p:cNvPr>
          <p:cNvSpPr txBox="1">
            <a:spLocks/>
          </p:cNvSpPr>
          <p:nvPr/>
        </p:nvSpPr>
        <p:spPr>
          <a:xfrm>
            <a:off x="6096000" y="2838106"/>
            <a:ext cx="4919472" cy="3748088"/>
          </a:xfrm>
          <a:prstGeom prst="rect">
            <a:avLst/>
          </a:prstGeom>
        </p:spPr>
        <p:txBody>
          <a:bodyPr>
            <a:normAutofit/>
          </a:bodyPr>
          <a:lstStyle>
            <a:lvl1pPr marL="182880" indent="-182880" algn="l" defTabSz="914400" rtl="0" eaLnBrk="1" latinLnBrk="0" hangingPunct="1">
              <a:lnSpc>
                <a:spcPct val="110000"/>
              </a:lnSpc>
              <a:spcBef>
                <a:spcPts val="900"/>
              </a:spcBef>
              <a:spcAft>
                <a:spcPts val="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Have my finances changed?</a:t>
            </a:r>
          </a:p>
          <a:p>
            <a:r>
              <a:rPr lang="en-US"/>
              <a:t>Has my health changed?</a:t>
            </a:r>
          </a:p>
          <a:p>
            <a:r>
              <a:rPr lang="en-US"/>
              <a:t>Have I moved?</a:t>
            </a:r>
          </a:p>
          <a:p>
            <a:r>
              <a:rPr lang="en-US"/>
              <a:t>Will I be out of my hometown for a long period within the next year?</a:t>
            </a:r>
          </a:p>
          <a:p>
            <a:r>
              <a:rPr lang="en-US"/>
              <a:t>How often and how far do I typically travel?</a:t>
            </a:r>
          </a:p>
          <a:p>
            <a:r>
              <a:rPr lang="en-US"/>
              <a:t>Are my doctors and hospital of choice in-network?</a:t>
            </a:r>
          </a:p>
          <a:p>
            <a:r>
              <a:rPr lang="en-US"/>
              <a:t>Are my prescriptions covered?</a:t>
            </a:r>
          </a:p>
          <a:p>
            <a:r>
              <a:rPr lang="en-US"/>
              <a:t>Does my coverage offer additional benefits like dental care, hearing aids, or a gym membership?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958171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E58B9A-D49E-4F12-80AB-57EF70D051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Q5: Where can I get more information?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6BC6128-19DD-4EEC-965E-00837E18AC56}"/>
              </a:ext>
            </a:extLst>
          </p:cNvPr>
          <p:cNvSpPr txBox="1"/>
          <p:nvPr/>
        </p:nvSpPr>
        <p:spPr>
          <a:xfrm>
            <a:off x="2466110" y="2270503"/>
            <a:ext cx="7038109" cy="3398366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/>
              <a:t>Contact your </a:t>
            </a:r>
            <a:br>
              <a:rPr lang="en-US" dirty="0"/>
            </a:br>
            <a:r>
              <a:rPr lang="en-US" dirty="0"/>
              <a:t>insurance agent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/>
              <a:t>Call 1-800-MEDICARE </a:t>
            </a:r>
            <a:br>
              <a:rPr lang="en-US" dirty="0"/>
            </a:br>
            <a:r>
              <a:rPr lang="en-US" dirty="0"/>
              <a:t>(1-800-633-4227)</a:t>
            </a:r>
            <a:br>
              <a:rPr lang="en-US" dirty="0"/>
            </a:br>
            <a:r>
              <a:rPr lang="en-US" dirty="0"/>
              <a:t>TTY 1-877-486-2048   </a:t>
            </a:r>
            <a:br>
              <a:rPr lang="en-US" dirty="0"/>
            </a:br>
            <a:r>
              <a:rPr lang="en-US" dirty="0"/>
              <a:t>Open 24 hours/7 days</a:t>
            </a:r>
            <a:br>
              <a:rPr lang="en-US" dirty="0"/>
            </a:br>
            <a:br>
              <a:rPr lang="en-US" dirty="0"/>
            </a:br>
            <a:endParaRPr lang="en-US" dirty="0"/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/>
              <a:t>Visit </a:t>
            </a:r>
            <a:r>
              <a:rPr lang="en-US" dirty="0">
                <a:hlinkClick r:id="rId2"/>
              </a:rPr>
              <a:t>www.medicare.gov</a:t>
            </a:r>
            <a:endParaRPr lang="en-US" dirty="0"/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/>
              <a:t>Call your SHIP (State Health </a:t>
            </a:r>
            <a:br>
              <a:rPr lang="en-US" dirty="0"/>
            </a:br>
            <a:r>
              <a:rPr lang="en-US" dirty="0"/>
              <a:t>Insurance Assistance Program) </a:t>
            </a:r>
            <a:br>
              <a:rPr lang="en-US" dirty="0"/>
            </a:br>
            <a:r>
              <a:rPr lang="en-US" dirty="0"/>
              <a:t>to see if you are eligible for </a:t>
            </a:r>
            <a:br>
              <a:rPr lang="en-US" dirty="0"/>
            </a:br>
            <a:r>
              <a:rPr lang="en-US" dirty="0"/>
              <a:t>any financial assistance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820128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E58B9A-D49E-4F12-80AB-57EF70D051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152400"/>
            <a:ext cx="10058400" cy="1861794"/>
          </a:xfrm>
        </p:spPr>
        <p:txBody>
          <a:bodyPr/>
          <a:lstStyle/>
          <a:p>
            <a:r>
              <a:rPr lang="en-US" dirty="0"/>
              <a:t>Q6: What Are My Next Steps?</a:t>
            </a:r>
          </a:p>
        </p:txBody>
      </p:sp>
      <p:graphicFrame>
        <p:nvGraphicFramePr>
          <p:cNvPr id="8" name="Content Placeholder 5">
            <a:extLst>
              <a:ext uri="{FF2B5EF4-FFF2-40B4-BE49-F238E27FC236}">
                <a16:creationId xmlns:a16="http://schemas.microsoft.com/office/drawing/2014/main" id="{4387BAEE-F329-4DAA-A319-CAE5B90717E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02917395"/>
              </p:ext>
            </p:extLst>
          </p:nvPr>
        </p:nvGraphicFramePr>
        <p:xfrm>
          <a:off x="1104900" y="1399309"/>
          <a:ext cx="9982200" cy="47728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5738429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F21300-20DC-044D-BD3C-24821F2F16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4899" y="3226681"/>
            <a:ext cx="10071099" cy="1684150"/>
          </a:xfrm>
        </p:spPr>
        <p:txBody>
          <a:bodyPr>
            <a:normAutofit/>
          </a:bodyPr>
          <a:lstStyle/>
          <a:p>
            <a:r>
              <a:rPr lang="en-US" sz="6000" dirty="0"/>
              <a:t>Any Questions?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2D9369-DD83-784B-B03F-CBD770D4FA6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sz="3200" i="1" dirty="0"/>
              <a:t>Thank you for Attending!</a:t>
            </a:r>
          </a:p>
        </p:txBody>
      </p:sp>
    </p:spTree>
    <p:extLst>
      <p:ext uri="{BB962C8B-B14F-4D97-AF65-F5344CB8AC3E}">
        <p14:creationId xmlns:p14="http://schemas.microsoft.com/office/powerpoint/2010/main" val="3455169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VTI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rebuchet MS">
      <a:majorFont>
        <a:latin typeface="Trebuchet MS" panose="020B0603020202020204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iginal 5_01_Win32" id="{77344C68-A3F1-476B-8680-97D7F429B46B}" vid="{89780073-58E8-4DFF-BF29-BA99F8052841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8e7f83c8-50a7-417d-b0cb-e91afe02e477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ECDFDCE2961F749B9F0C21F9A0036B2" ma:contentTypeVersion="13" ma:contentTypeDescription="Create a new document." ma:contentTypeScope="" ma:versionID="db77339d30c8d30ba2e41cee15685786">
  <xsd:schema xmlns:xsd="http://www.w3.org/2001/XMLSchema" xmlns:xs="http://www.w3.org/2001/XMLSchema" xmlns:p="http://schemas.microsoft.com/office/2006/metadata/properties" xmlns:ns3="8e7f83c8-50a7-417d-b0cb-e91afe02e477" xmlns:ns4="e725df19-0cb7-4d63-bd24-42aaae75a9f2" targetNamespace="http://schemas.microsoft.com/office/2006/metadata/properties" ma:root="true" ma:fieldsID="31e43dbd7752ccf7091fd629d2507af7" ns3:_="" ns4:_="">
    <xsd:import namespace="8e7f83c8-50a7-417d-b0cb-e91afe02e477"/>
    <xsd:import namespace="e725df19-0cb7-4d63-bd24-42aaae75a9f2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7f83c8-50a7-417d-b0cb-e91afe02e47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9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725df19-0cb7-4d63-bd24-42aaae75a9f2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37651BA-F45C-4845-9AB3-E0A65B39F5E1}">
  <ds:schemaRefs>
    <ds:schemaRef ds:uri="e725df19-0cb7-4d63-bd24-42aaae75a9f2"/>
    <ds:schemaRef ds:uri="http://purl.org/dc/dcmitype/"/>
    <ds:schemaRef ds:uri="8e7f83c8-50a7-417d-b0cb-e91afe02e477"/>
    <ds:schemaRef ds:uri="http://schemas.microsoft.com/office/2006/documentManagement/types"/>
    <ds:schemaRef ds:uri="http://www.w3.org/XML/1998/namespace"/>
    <ds:schemaRef ds:uri="http://schemas.openxmlformats.org/package/2006/metadata/core-properties"/>
    <ds:schemaRef ds:uri="http://schemas.microsoft.com/office/infopath/2007/PartnerControls"/>
    <ds:schemaRef ds:uri="http://schemas.microsoft.com/office/2006/metadata/properties"/>
    <ds:schemaRef ds:uri="http://purl.org/dc/terms/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77D0F7DF-9645-4008-95FE-707B99331E4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e7f83c8-50a7-417d-b0cb-e91afe02e477"/>
    <ds:schemaRef ds:uri="e725df19-0cb7-4d63-bd24-42aaae75a9f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CDB58277-F8DF-46FF-84EC-EF41B835E69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1515</Words>
  <Application>Microsoft Office PowerPoint</Application>
  <PresentationFormat>Widescreen</PresentationFormat>
  <Paragraphs>179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Arial</vt:lpstr>
      <vt:lpstr>Garamond</vt:lpstr>
      <vt:lpstr>Trebuchet MS</vt:lpstr>
      <vt:lpstr>Wingdings</vt:lpstr>
      <vt:lpstr>SavonVTI</vt:lpstr>
      <vt:lpstr>Welcome to Medicare 101</vt:lpstr>
      <vt:lpstr>Top Medicare Questions</vt:lpstr>
      <vt:lpstr>Q1: Who is eligible for Medicare?</vt:lpstr>
      <vt:lpstr>Q2: When Can I Enroll?</vt:lpstr>
      <vt:lpstr>If You Missed Your Initial Enrollment Period</vt:lpstr>
      <vt:lpstr>If You Work Past 65</vt:lpstr>
      <vt:lpstr>Q3: What are my coverage options?</vt:lpstr>
      <vt:lpstr>Original Medicare Continued</vt:lpstr>
      <vt:lpstr>Original Medicare Continued</vt:lpstr>
      <vt:lpstr>PowerPoint Presentation</vt:lpstr>
      <vt:lpstr>Part C is “Medicare Advantage”</vt:lpstr>
      <vt:lpstr>PowerPoint Presentation</vt:lpstr>
      <vt:lpstr>Part D is “Prescription Drug Coverage”</vt:lpstr>
      <vt:lpstr>Standardized Medicare Supplement Plans</vt:lpstr>
      <vt:lpstr>PowerPoint Presentation</vt:lpstr>
      <vt:lpstr>PowerPoint Presentation</vt:lpstr>
      <vt:lpstr>PowerPoint Presentation</vt:lpstr>
      <vt:lpstr>PowerPoint Presentation</vt:lpstr>
      <vt:lpstr>Q4: How can I save money once I’m covered by Medicare?</vt:lpstr>
      <vt:lpstr>Q5: Where can I get more information?</vt:lpstr>
      <vt:lpstr>Q6: What Are My Next Steps?</vt:lpstr>
      <vt:lpstr>Any 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2020-03-05T19:41:36Z</dcterms:created>
  <dcterms:modified xsi:type="dcterms:W3CDTF">2024-12-23T19:55:40Z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0x010100CECDFDCE2961F749B9F0C21F9A0036B2</vt:lpwstr>
  </property>
</Properties>
</file>