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80"/>
  </p:notesMasterIdLst>
  <p:handoutMasterIdLst>
    <p:handoutMasterId r:id="rId81"/>
  </p:handoutMasterIdLst>
  <p:sldIdLst>
    <p:sldId id="261" r:id="rId3"/>
    <p:sldId id="271" r:id="rId4"/>
    <p:sldId id="279" r:id="rId5"/>
    <p:sldId id="280" r:id="rId6"/>
    <p:sldId id="281" r:id="rId7"/>
    <p:sldId id="282" r:id="rId8"/>
    <p:sldId id="283" r:id="rId9"/>
    <p:sldId id="272" r:id="rId10"/>
    <p:sldId id="273" r:id="rId11"/>
    <p:sldId id="274" r:id="rId12"/>
    <p:sldId id="275" r:id="rId13"/>
    <p:sldId id="276" r:id="rId14"/>
    <p:sldId id="277" r:id="rId15"/>
    <p:sldId id="278"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99" r:id="rId32"/>
    <p:sldId id="300" r:id="rId33"/>
    <p:sldId id="301" r:id="rId34"/>
    <p:sldId id="302" r:id="rId35"/>
    <p:sldId id="303" r:id="rId36"/>
    <p:sldId id="304" r:id="rId37"/>
    <p:sldId id="305" r:id="rId38"/>
    <p:sldId id="307" r:id="rId39"/>
    <p:sldId id="306" r:id="rId40"/>
    <p:sldId id="308" r:id="rId41"/>
    <p:sldId id="309" r:id="rId42"/>
    <p:sldId id="310" r:id="rId43"/>
    <p:sldId id="311" r:id="rId44"/>
    <p:sldId id="312" r:id="rId45"/>
    <p:sldId id="313" r:id="rId46"/>
    <p:sldId id="314" r:id="rId47"/>
    <p:sldId id="315" r:id="rId48"/>
    <p:sldId id="316" r:id="rId49"/>
    <p:sldId id="317" r:id="rId50"/>
    <p:sldId id="318" r:id="rId51"/>
    <p:sldId id="319" r:id="rId52"/>
    <p:sldId id="320" r:id="rId53"/>
    <p:sldId id="321" r:id="rId54"/>
    <p:sldId id="322" r:id="rId55"/>
    <p:sldId id="323" r:id="rId56"/>
    <p:sldId id="324" r:id="rId57"/>
    <p:sldId id="325" r:id="rId58"/>
    <p:sldId id="326" r:id="rId59"/>
    <p:sldId id="327" r:id="rId60"/>
    <p:sldId id="328" r:id="rId61"/>
    <p:sldId id="329" r:id="rId62"/>
    <p:sldId id="330" r:id="rId63"/>
    <p:sldId id="331" r:id="rId64"/>
    <p:sldId id="332" r:id="rId65"/>
    <p:sldId id="333" r:id="rId66"/>
    <p:sldId id="334" r:id="rId67"/>
    <p:sldId id="335" r:id="rId68"/>
    <p:sldId id="336" r:id="rId69"/>
    <p:sldId id="337" r:id="rId70"/>
    <p:sldId id="338" r:id="rId71"/>
    <p:sldId id="339" r:id="rId72"/>
    <p:sldId id="340" r:id="rId73"/>
    <p:sldId id="341" r:id="rId74"/>
    <p:sldId id="342" r:id="rId75"/>
    <p:sldId id="343" r:id="rId76"/>
    <p:sldId id="344" r:id="rId77"/>
    <p:sldId id="348" r:id="rId78"/>
    <p:sldId id="349" r:id="rId7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5A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333F3C-FCCD-4883-8A76-DA0FD9EDEEA9}" v="3" dt="2024-12-23T19:33:58.066"/>
  </p1510:revLst>
</p1510:revInfo>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30" autoAdjust="0"/>
    <p:restoredTop sz="71111" autoAdjust="0"/>
  </p:normalViewPr>
  <p:slideViewPr>
    <p:cSldViewPr snapToGrid="0">
      <p:cViewPr varScale="1">
        <p:scale>
          <a:sx n="78" d="100"/>
          <a:sy n="78" d="100"/>
        </p:scale>
        <p:origin x="1638" y="96"/>
      </p:cViewPr>
      <p:guideLst>
        <p:guide pos="3840"/>
        <p:guide orient="horz" pos="2160"/>
      </p:guideLst>
    </p:cSldViewPr>
  </p:slideViewPr>
  <p:notesTextViewPr>
    <p:cViewPr>
      <p:scale>
        <a:sx n="1" d="1"/>
        <a:sy n="1" d="1"/>
      </p:scale>
      <p:origin x="0" y="0"/>
    </p:cViewPr>
  </p:notesTextViewPr>
  <p:notesViewPr>
    <p:cSldViewPr snapToGrid="0">
      <p:cViewPr varScale="1">
        <p:scale>
          <a:sx n="82" d="100"/>
          <a:sy n="82" d="100"/>
        </p:scale>
        <p:origin x="3852" y="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viewProps" Target="view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handoutMaster" Target="handoutMasters/handoutMaster1.xml"/><Relationship Id="rId86"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1.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microsoft.com/office/2015/10/relationships/revisionInfo" Target="revisionInfo.xml"/><Relationship Id="rId61" Type="http://schemas.openxmlformats.org/officeDocument/2006/relationships/slide" Target="slides/slide59.xml"/><Relationship Id="rId8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041DB8-B66F-4DC8-A96E-33677E0F90FF}" type="datetimeFigureOut">
              <a:rPr lang="en-US" smtClean="0"/>
              <a:t>12/23/2024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604A0D4-B89B-4ADD-AF9E-38636B40EE4E}" type="slidenum">
              <a:rPr lang="en-US" smtClean="0"/>
              <a:t>‹#›</a:t>
            </a:fld>
            <a:endParaRPr lang="en-US"/>
          </a:p>
        </p:txBody>
      </p:sp>
    </p:spTree>
    <p:extLst>
      <p:ext uri="{BB962C8B-B14F-4D97-AF65-F5344CB8AC3E}">
        <p14:creationId xmlns:p14="http://schemas.microsoft.com/office/powerpoint/2010/main" val="42473891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B49C4A-65AC-492D-9701-81B46C3AD0E4}" type="datetimeFigureOut">
              <a:rPr lang="en-US" smtClean="0"/>
              <a:t>12/23/2024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869989-EB00-4EE7-BCB5-25BDC5BB29F8}" type="slidenum">
              <a:rPr lang="en-US" smtClean="0"/>
              <a:t>‹#›</a:t>
            </a:fld>
            <a:endParaRPr lang="en-US"/>
          </a:p>
        </p:txBody>
      </p:sp>
    </p:spTree>
    <p:extLst>
      <p:ext uri="{BB962C8B-B14F-4D97-AF65-F5344CB8AC3E}">
        <p14:creationId xmlns:p14="http://schemas.microsoft.com/office/powerpoint/2010/main" val="2193636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medicare.gov/"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www.medicare.gov/supplier"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www.cms.gov/Medicare/Medicare-Fee-for-Service-Payment/DMEPOSCompetitiveBid/"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www.medicare.gov/forms-help-and-resources/forms/medicare-forms.html"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www.medicare.gov/supplier" TargetMode="External"/><Relationship Id="rId4" Type="http://schemas.openxmlformats.org/officeDocument/2006/relationships/hyperlink" Target="http://www.medicare.gov/physician" TargetMode="Externa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www.medicare.gov/"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www.medicare.gov/find-a-plan/"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3" Type="http://schemas.openxmlformats.org/officeDocument/2006/relationships/hyperlink" Target="http://www.medicare.gov/" TargetMode="External"/><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3" Type="http://schemas.openxmlformats.org/officeDocument/2006/relationships/hyperlink" Target="https://secure.ssa.gov/i1020/start" TargetMode="External"/><Relationship Id="rId2" Type="http://schemas.openxmlformats.org/officeDocument/2006/relationships/slide" Target="../slides/slide68.xml"/><Relationship Id="rId1" Type="http://schemas.openxmlformats.org/officeDocument/2006/relationships/notesMaster" Target="../notesMasters/notesMaster1.xml"/><Relationship Id="rId5" Type="http://schemas.openxmlformats.org/officeDocument/2006/relationships/hyperlink" Target="http://www.cms.gov/Medicare/Prescription-Drug-Coverage/LimitedIncomeandResources/Downloads/2014Mailings.pdf" TargetMode="External"/><Relationship Id="rId4" Type="http://schemas.openxmlformats.org/officeDocument/2006/relationships/hyperlink" Target="http://www.socialsecurity.gov/medicare/prescriptionhelp/" TargetMode="Externa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3" Type="http://schemas.openxmlformats.org/officeDocument/2006/relationships/hyperlink" Target="http://www.socialsecurity.gov/i1020" TargetMode="External"/><Relationship Id="rId2" Type="http://schemas.openxmlformats.org/officeDocument/2006/relationships/slide" Target="../slides/slide70.xml"/><Relationship Id="rId1" Type="http://schemas.openxmlformats.org/officeDocument/2006/relationships/notesMaster" Target="../notesMasters/notesMaster1.xml"/><Relationship Id="rId4" Type="http://schemas.openxmlformats.org/officeDocument/2006/relationships/hyperlink" Target="http://www.medicare.gov/" TargetMode="Externa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2869989-EB00-4EE7-BCB5-25BDC5BB29F8}" type="slidenum">
              <a:rPr lang="en-US" smtClean="0"/>
              <a:t>1</a:t>
            </a:fld>
            <a:endParaRPr lang="en-US"/>
          </a:p>
        </p:txBody>
      </p:sp>
    </p:spTree>
    <p:extLst>
      <p:ext uri="{BB962C8B-B14F-4D97-AF65-F5344CB8AC3E}">
        <p14:creationId xmlns:p14="http://schemas.microsoft.com/office/powerpoint/2010/main" val="3698494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cs typeface="Arial" charset="0"/>
              </a:rPr>
              <a:t>Lesson 1, “Program Basics,”</a:t>
            </a:r>
            <a:r>
              <a:rPr lang="en-US" i="1" dirty="0">
                <a:cs typeface="Arial" charset="0"/>
              </a:rPr>
              <a:t> </a:t>
            </a:r>
            <a:r>
              <a:rPr lang="en-US" dirty="0">
                <a:cs typeface="Arial" charset="0"/>
              </a:rPr>
              <a:t>explains</a:t>
            </a:r>
          </a:p>
          <a:p>
            <a:pPr marL="167919" indent="-167919">
              <a:spcBef>
                <a:spcPts val="638"/>
              </a:spcBef>
              <a:buFont typeface="Wingdings" pitchFamily="2" charset="2"/>
              <a:buChar char="§"/>
            </a:pPr>
            <a:r>
              <a:rPr lang="en-US" dirty="0">
                <a:cs typeface="Arial" charset="0"/>
              </a:rPr>
              <a:t>What is Medicare? </a:t>
            </a:r>
          </a:p>
          <a:p>
            <a:pPr marL="167919" indent="-167919" defTabSz="955293">
              <a:spcBef>
                <a:spcPts val="638"/>
              </a:spcBef>
              <a:buFont typeface="Wingdings" pitchFamily="2" charset="2"/>
              <a:buChar char="§"/>
              <a:defRPr/>
            </a:pPr>
            <a:r>
              <a:rPr lang="en-US" dirty="0">
                <a:cs typeface="Arial" charset="0"/>
              </a:rPr>
              <a:t>Enrolling in Medicare </a:t>
            </a:r>
          </a:p>
          <a:p>
            <a:pPr marL="167919" indent="-167919">
              <a:spcBef>
                <a:spcPts val="638"/>
              </a:spcBef>
              <a:buFont typeface="Wingdings" pitchFamily="2" charset="2"/>
              <a:buChar char="§"/>
            </a:pPr>
            <a:r>
              <a:rPr lang="en-US" dirty="0">
                <a:cs typeface="Arial" charset="0"/>
              </a:rPr>
              <a:t>Part A and B benefits and costs</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a:t>
            </a:fld>
            <a:endParaRPr lang="en-US"/>
          </a:p>
        </p:txBody>
      </p:sp>
    </p:spTree>
    <p:extLst>
      <p:ext uri="{BB962C8B-B14F-4D97-AF65-F5344CB8AC3E}">
        <p14:creationId xmlns:p14="http://schemas.microsoft.com/office/powerpoint/2010/main" val="2900372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President Lyndon Johnson signed the Medicare and Medicaid programs into law July 30, 1965. Medicaid became effective January 1, 1966, and Medicare became effective July 1, 1966. Medicare is the nation’s largest health insurance program, currently covering about 53.5 million Americans.</a:t>
            </a:r>
          </a:p>
          <a:p>
            <a:pPr>
              <a:spcBef>
                <a:spcPts val="638"/>
              </a:spcBef>
            </a:pPr>
            <a:r>
              <a:rPr lang="en-US" dirty="0"/>
              <a:t>Medicare is health insurance for three groups of people:</a:t>
            </a:r>
          </a:p>
          <a:p>
            <a:pPr marL="167919" lvl="1" indent="-167919">
              <a:spcBef>
                <a:spcPts val="638"/>
              </a:spcBef>
            </a:pPr>
            <a:r>
              <a:rPr lang="en-US" dirty="0"/>
              <a:t>Those who are age 65 and older. </a:t>
            </a:r>
          </a:p>
          <a:p>
            <a:pPr marL="167919" lvl="1" indent="-167919">
              <a:spcBef>
                <a:spcPts val="638"/>
              </a:spcBef>
            </a:pPr>
            <a:r>
              <a:rPr lang="en-US" dirty="0"/>
              <a:t>People under age 65 with certain disabilities who are entitled to Social Security disability or Railroad Retirement benefits for 24 months. The 24-month Medicare waiting period does not apply to people disabled by Amyotrophic Lateral Sclerosis (ALS, also known as Lou Gehrig’s Disease). People with ALS get Medicare the first month they are entitled to disability benefits. This provision became effective on July 1, 2001.</a:t>
            </a:r>
          </a:p>
          <a:p>
            <a:pPr marL="167919" lvl="1" indent="-167919">
              <a:spcBef>
                <a:spcPts val="638"/>
              </a:spcBef>
            </a:pPr>
            <a:r>
              <a:rPr lang="en-US" dirty="0"/>
              <a:t>People of any age who have End-Stage Renal Disease (ESRD), which is permanent kidney failure requiring dialysis or a transplant. </a:t>
            </a:r>
          </a:p>
          <a:p>
            <a:pPr marL="0" lvl="1" indent="0">
              <a:spcBef>
                <a:spcPts val="638"/>
              </a:spcBef>
              <a:buNone/>
            </a:pPr>
            <a:r>
              <a:rPr lang="en-US" dirty="0"/>
              <a:t>The Centers for Medicare &amp; Medicaid Services administers the Medicare program.</a:t>
            </a:r>
          </a:p>
          <a:p>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a:t>
            </a:fld>
            <a:endParaRPr lang="en-US"/>
          </a:p>
        </p:txBody>
      </p:sp>
    </p:spTree>
    <p:extLst>
      <p:ext uri="{BB962C8B-B14F-4D97-AF65-F5344CB8AC3E}">
        <p14:creationId xmlns:p14="http://schemas.microsoft.com/office/powerpoint/2010/main" val="637966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defRPr/>
            </a:pPr>
            <a:r>
              <a:rPr lang="en-US" dirty="0"/>
              <a:t>Medicare covers many types of services, and you have options for how you get your Medicare coverage. Medicare has four parts:</a:t>
            </a:r>
          </a:p>
          <a:p>
            <a:pPr marL="171117" indent="-171117">
              <a:spcBef>
                <a:spcPts val="604"/>
              </a:spcBef>
              <a:buFont typeface="Wingdings" pitchFamily="2" charset="2"/>
              <a:buChar char="§"/>
              <a:defRPr/>
            </a:pPr>
            <a:r>
              <a:rPr lang="en-US" b="1" dirty="0"/>
              <a:t>Part A (Hospital Insurance) </a:t>
            </a:r>
            <a:r>
              <a:rPr lang="en-US" dirty="0"/>
              <a:t>helps pay for inpatient hospital stays, skilled nursing facility care, home health care, hospice care and blood. </a:t>
            </a:r>
          </a:p>
          <a:p>
            <a:pPr marL="171117" indent="-171117">
              <a:spcBef>
                <a:spcPts val="604"/>
              </a:spcBef>
              <a:buFont typeface="Wingdings" pitchFamily="2" charset="2"/>
              <a:buChar char="§"/>
              <a:defRPr/>
            </a:pPr>
            <a:r>
              <a:rPr lang="en-US" b="1" dirty="0"/>
              <a:t>Part B</a:t>
            </a:r>
            <a:r>
              <a:rPr lang="en-US" dirty="0"/>
              <a:t> </a:t>
            </a:r>
            <a:r>
              <a:rPr lang="en-US" b="1" dirty="0"/>
              <a:t>(Medical Insurance) </a:t>
            </a:r>
            <a:r>
              <a:rPr lang="en-US" dirty="0"/>
              <a:t>helps cover medically-necessary services like doctor visits and outpatient care. Part B also covers many preventive services (including screening tests and shots), diagnostic tests, some therapies and durable medical equipment like wheelchairs and walkers. Together, Parts A and B are also referred to as “Original Medicare.”</a:t>
            </a:r>
          </a:p>
          <a:p>
            <a:pPr marL="171117" indent="-171117">
              <a:spcBef>
                <a:spcPts val="604"/>
              </a:spcBef>
              <a:buFont typeface="Wingdings" pitchFamily="2" charset="2"/>
              <a:buChar char="§"/>
              <a:defRPr/>
            </a:pPr>
            <a:r>
              <a:rPr lang="en-US" b="1" dirty="0"/>
              <a:t>Part C (Medicare Advantage) </a:t>
            </a:r>
            <a:r>
              <a:rPr lang="en-US" dirty="0"/>
              <a:t>is another way to get your Medicare benefits. It combines Parts A and B, and sometimes Part D (prescription drug coverage). Medicare Advantage Plans are managed by private insurance companies that are approved by Medicare. These plans must cover medically-necessary services. However, plans can charge different copayments, coinsurance, or deductibles for these services than Original Medicare.</a:t>
            </a:r>
          </a:p>
          <a:p>
            <a:pPr marL="171117" indent="-171117">
              <a:spcBef>
                <a:spcPts val="604"/>
              </a:spcBef>
              <a:buFont typeface="Wingdings" pitchFamily="2" charset="2"/>
              <a:buChar char="§"/>
              <a:defRPr/>
            </a:pPr>
            <a:r>
              <a:rPr lang="en-US" b="1" dirty="0"/>
              <a:t>Part D (Medicare Prescription Drug Coverage) </a:t>
            </a:r>
            <a:r>
              <a:rPr lang="en-US" dirty="0"/>
              <a:t>helps pay for outpatient prescription drugs </a:t>
            </a:r>
            <a:r>
              <a:rPr lang="en-US" dirty="0">
                <a:solidFill>
                  <a:schemeClr val="dk1"/>
                </a:solidFill>
              </a:rPr>
              <a:t>and may help lower your prescription drug costs and protect against higher costs in the future.</a:t>
            </a: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a:t>
            </a:fld>
            <a:endParaRPr lang="en-US"/>
          </a:p>
        </p:txBody>
      </p:sp>
    </p:spTree>
    <p:extLst>
      <p:ext uri="{BB962C8B-B14F-4D97-AF65-F5344CB8AC3E}">
        <p14:creationId xmlns:p14="http://schemas.microsoft.com/office/powerpoint/2010/main" val="3133710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In most cases, if you’re already getting benefits from Social Security or the Railroad Retirement Board (RRB), you’ll automatically get Part A and Part B starting the first day of the month you turn 65. If your birthday is on the first day of the month, Part A and Part B will start the first day of the prior month. </a:t>
            </a:r>
          </a:p>
          <a:p>
            <a:pPr>
              <a:spcBef>
                <a:spcPts val="604"/>
              </a:spcBef>
            </a:pPr>
            <a:r>
              <a:rPr lang="en-US" dirty="0"/>
              <a:t>If you’re under 65 and disabled, you’ll automatically get Part A and Part B after you get disability benefits from Social Security, or certain disability benefits from the RRB, for 24 months. If you have ALS (Lou Gehrig’s Disease), you’ll automatically get Part A and Part B the month your disability benefits begin. </a:t>
            </a:r>
          </a:p>
          <a:p>
            <a:pPr>
              <a:spcBef>
                <a:spcPts val="604"/>
              </a:spcBef>
            </a:pPr>
            <a:r>
              <a:rPr lang="en-US" dirty="0"/>
              <a:t>You’ll get your red, white and blue Medicare card in the mail 3 months before your 65th birthday (during your Initial Enrollment Period (IEP)), or your 25th month of disability. If you don’t want Part B, follow the instructions that come with the card and send the card back. If you keep the card, you keep Part B and will pay Part B premiums. </a:t>
            </a:r>
          </a:p>
          <a:p>
            <a:pPr>
              <a:spcBef>
                <a:spcPts val="604"/>
              </a:spcBef>
            </a:pPr>
            <a:r>
              <a:rPr lang="en-US" dirty="0"/>
              <a:t>If you’re not getting retirement benefits from Social Security or the RRB you must enroll yourself to get Medicare. We’ll talk about the periods when you can enroll later.</a:t>
            </a:r>
          </a:p>
          <a:p>
            <a:pPr marL="491630" indent="-491630" defTabSz="1010041">
              <a:spcBef>
                <a:spcPts val="604"/>
              </a:spcBef>
            </a:pPr>
            <a:r>
              <a:rPr lang="en-US" b="1" dirty="0"/>
              <a:t>NOTE</a:t>
            </a:r>
            <a:r>
              <a:rPr lang="en-US" dirty="0"/>
              <a:t>:  If you live in Puerto Rico or a foreign country, and you get benefits from Social Security or the RRB, you’ll automatically get Part A. If you want Part B, you’ll need to sign up for it. Residents of Puerto Rico should contact your local Social Security office for more information. Residents of foreign countries can contact any U.S. consular office. </a:t>
            </a:r>
            <a:r>
              <a:rPr lang="en-US" baseline="0" dirty="0"/>
              <a:t>You won’t receive the IEP package pictured on the slide; you’ll get a different package. </a:t>
            </a:r>
            <a:r>
              <a:rPr lang="en-US" dirty="0"/>
              <a:t>To get Part A and/or Part B, you must be a U.S. citizen or lawfully present in the U.S. </a:t>
            </a:r>
          </a:p>
          <a:p>
            <a:pPr marL="133229" indent="-133229">
              <a:spcBef>
                <a:spcPts val="604"/>
              </a:spcBef>
            </a:pPr>
            <a:endParaRPr lang="en-US" dirty="0"/>
          </a:p>
          <a:p>
            <a:pPr>
              <a:spcBef>
                <a:spcPts val="604"/>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a:t>
            </a:fld>
            <a:endParaRPr lang="en-US"/>
          </a:p>
        </p:txBody>
      </p:sp>
    </p:spTree>
    <p:extLst>
      <p:ext uri="{BB962C8B-B14F-4D97-AF65-F5344CB8AC3E}">
        <p14:creationId xmlns:p14="http://schemas.microsoft.com/office/powerpoint/2010/main" val="2056522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defRPr/>
            </a:pPr>
            <a:r>
              <a:rPr lang="en-US" dirty="0"/>
              <a:t>When you have Original Medicare, you use your red, white and blue Medicare card when you get health care. The Medicare card shows the Medicare coverage (Part A and/or Part B), and the date the coverage starts. </a:t>
            </a:r>
            <a:r>
              <a:rPr lang="en-US" dirty="0">
                <a:solidFill>
                  <a:srgbClr val="000000"/>
                </a:solidFill>
              </a:rPr>
              <a:t>Your card may look slightly different from this one; it’s still valid.</a:t>
            </a:r>
            <a:endParaRPr lang="en-US" dirty="0"/>
          </a:p>
          <a:p>
            <a:pPr>
              <a:spcBef>
                <a:spcPts val="604"/>
              </a:spcBef>
              <a:defRPr/>
            </a:pPr>
            <a:r>
              <a:rPr lang="en-US" dirty="0"/>
              <a:t>The Medicare card also shows your Medicare claim number. For most people, the claim number has 9 numerals and 1 letter. There also may be a number or another letter after the first letter. The 9 numerals show which Social Security record your Medicare is based on. The letter or letters and numbers tell how you’re related to the person with that record. For example, if you get Medicare on your own Social Security record, you might have the letter “A,” “T,” or “M” depending on whether you get both Medicare and Social Security benefits, or Medicare only. If you get Medicare on your spouse’s record, the letter might be a “B” or a “D.” For railroad retirees, there are numbers and letters in front of the Social Security number. These letters and numbers have nothing to do with having Medicare Part A or Part B. You should contact Social Security (or the Railroad Retirement Board if you receive railroad retirement benefits), if any information on the card is incorrect. </a:t>
            </a:r>
          </a:p>
          <a:p>
            <a:pPr>
              <a:spcBef>
                <a:spcPts val="604"/>
              </a:spcBef>
              <a:defRPr/>
            </a:pPr>
            <a:r>
              <a:rPr lang="en-US" dirty="0"/>
              <a:t>If you don’t want Part B, follow the directions and return the card. We’ll talk more about why you might want to delay Part B.</a:t>
            </a:r>
            <a:endParaRPr lang="en-US" dirty="0">
              <a:cs typeface="Times New Roman" pitchFamily="18" charset="0"/>
            </a:endParaRPr>
          </a:p>
          <a:p>
            <a:pPr>
              <a:spcBef>
                <a:spcPts val="604"/>
              </a:spcBef>
              <a:defRPr/>
            </a:pPr>
            <a:r>
              <a:rPr lang="en-US" dirty="0"/>
              <a:t>If you choose another type of Medicare health plan, your plan will</a:t>
            </a:r>
            <a:r>
              <a:rPr lang="en-US" baseline="0" dirty="0"/>
              <a:t> likely</a:t>
            </a:r>
            <a:r>
              <a:rPr lang="en-US" dirty="0"/>
              <a:t> give you a card to use when you get health care services and supplies.</a:t>
            </a:r>
          </a:p>
          <a:p>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a:t>
            </a:fld>
            <a:endParaRPr lang="en-US"/>
          </a:p>
        </p:txBody>
      </p:sp>
    </p:spTree>
    <p:extLst>
      <p:ext uri="{BB962C8B-B14F-4D97-AF65-F5344CB8AC3E}">
        <p14:creationId xmlns:p14="http://schemas.microsoft.com/office/powerpoint/2010/main" val="2423591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If you aren’t getting Social Security or Railroad Retirement Board (RRB) benefits (for instance, because you are still working), you’ll need to sign up for Part A even if you are eligible to get it premium-free. You should contact Social Security 3 months before you turn 65. If you worked for a railroad, contact the RRB to sign up. </a:t>
            </a:r>
          </a:p>
          <a:p>
            <a:pPr>
              <a:spcBef>
                <a:spcPts val="638"/>
              </a:spcBef>
            </a:pPr>
            <a:r>
              <a:rPr lang="en-US" dirty="0"/>
              <a:t>While Medicare is administered by the Centers for Medicare &amp; Medicaid Services (CMS), Social Security is responsible for enrolling most people in Medicare. The RRB is responsible for enrolling railroad retirees in Medicare.</a:t>
            </a:r>
          </a:p>
          <a:p>
            <a:pPr>
              <a:spcBef>
                <a:spcPts val="638"/>
              </a:spcBef>
            </a:pPr>
            <a:r>
              <a:rPr lang="en-US" dirty="0"/>
              <a:t>Social Security advises people to apply for Medicare benefits 3 months before age 65. You don’t have to be retired to get Medicare. The full retirement age for Social Security retirement benefits is now 66 (for persons born between 1943 and 1954), and will gradually increase to 67 for persons born in 1960 or later; but, you can still receive full Medicare benefits at age 65.</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a:t>
            </a:fld>
            <a:endParaRPr lang="en-US"/>
          </a:p>
        </p:txBody>
      </p:sp>
    </p:spTree>
    <p:extLst>
      <p:ext uri="{BB962C8B-B14F-4D97-AF65-F5344CB8AC3E}">
        <p14:creationId xmlns:p14="http://schemas.microsoft.com/office/powerpoint/2010/main" val="882761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defRPr/>
            </a:pPr>
            <a:r>
              <a:rPr lang="en-US" dirty="0"/>
              <a:t>If you didn’t sign up for Part A and/or Part B when you were first eligible, you can sign up January 1</a:t>
            </a:r>
            <a:r>
              <a:rPr lang="en-US" baseline="0" dirty="0"/>
              <a:t> through </a:t>
            </a:r>
            <a:r>
              <a:rPr lang="en-US" dirty="0"/>
              <a:t>March 31 each year. Your coverage will begin July 1. You may have to pay a higher Part A and/or Part B premium for late enrollment.</a:t>
            </a:r>
          </a:p>
          <a:p>
            <a:pPr>
              <a:spcBef>
                <a:spcPts val="638"/>
              </a:spcBef>
              <a:defRPr/>
            </a:pPr>
            <a:r>
              <a:rPr lang="en-US" dirty="0"/>
              <a:t>If you don’t take Part B when you’re first eligible, you’ll have to pay a premium penalty of 10 percent for each full 12-month period you could have had Part B but didn’t sign up for it, except in special situations. In most cases, you’ll have to pay this penalty for as long as you have Part B.</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8</a:t>
            </a:fld>
            <a:endParaRPr lang="en-US"/>
          </a:p>
        </p:txBody>
      </p:sp>
    </p:spTree>
    <p:extLst>
      <p:ext uri="{BB962C8B-B14F-4D97-AF65-F5344CB8AC3E}">
        <p14:creationId xmlns:p14="http://schemas.microsoft.com/office/powerpoint/2010/main" val="2195046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If you or your spouse (or family member if you’re disabled) is still working and you have health coverage through that employer or union, contact your employer or union benefits administrator to find out how your coverage works with Medicare. This includes federal or state employment, but not military service. It may be to your advantage to delay Part B enrollment.</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9</a:t>
            </a:fld>
            <a:endParaRPr lang="en-US"/>
          </a:p>
        </p:txBody>
      </p:sp>
    </p:spTree>
    <p:extLst>
      <p:ext uri="{BB962C8B-B14F-4D97-AF65-F5344CB8AC3E}">
        <p14:creationId xmlns:p14="http://schemas.microsoft.com/office/powerpoint/2010/main" val="1570211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When your employment ends and you are not enrolled in Part B, certain things can happen: </a:t>
            </a:r>
          </a:p>
          <a:p>
            <a:pPr marL="171117" lvl="1" indent="-171117">
              <a:spcBef>
                <a:spcPts val="638"/>
              </a:spcBef>
            </a:pPr>
            <a:r>
              <a:rPr lang="en-US" dirty="0"/>
              <a:t>You may get a chance to elect Consolidated </a:t>
            </a:r>
            <a:r>
              <a:rPr lang="en-US" b="0" dirty="0"/>
              <a:t>Omnibus Budget Reconciliation Act (COBRA) </a:t>
            </a:r>
            <a:r>
              <a:rPr lang="en-US" dirty="0"/>
              <a:t>coverage, which continues your health coverage through the employer’s plan (in most cases for only 18 months), and probably at a higher cost to you. </a:t>
            </a:r>
          </a:p>
          <a:p>
            <a:pPr marL="171117" lvl="1" indent="-171117">
              <a:spcBef>
                <a:spcPts val="638"/>
              </a:spcBef>
            </a:pPr>
            <a:r>
              <a:rPr lang="en-US" dirty="0"/>
              <a:t>You may get a Special Enrollment Period to sign up for Part B without a penalty. This period will run for 8 months and begins the month after your employment ends. This period will run whether or not you elect COBRA. If you elect COBRA, don’t wait until your COBRA ends to enroll in Part B. If you enroll in Part B after the 8‑month SEP, you may have to pay a late enrollment penalty and you’ll have to wait until the next General Enrollment Period to enroll.  </a:t>
            </a:r>
          </a:p>
          <a:p>
            <a:pPr marL="0" lvl="1" indent="0">
              <a:spcBef>
                <a:spcPts val="638"/>
              </a:spcBef>
              <a:buNone/>
            </a:pPr>
            <a:r>
              <a:rPr lang="en-US" baseline="0" dirty="0"/>
              <a:t>Medicare doesn’t pay all health care costs. One way to cover the costs or “gaps,” is to purchase a </a:t>
            </a:r>
            <a:r>
              <a:rPr lang="en-US" baseline="0" dirty="0" err="1"/>
              <a:t>Medigap</a:t>
            </a:r>
            <a:r>
              <a:rPr lang="en-US" baseline="0" dirty="0"/>
              <a:t> (</a:t>
            </a:r>
            <a:r>
              <a:rPr lang="en-US" dirty="0"/>
              <a:t>Medicare Supplement Insurance) </a:t>
            </a:r>
            <a:r>
              <a:rPr lang="en-US" baseline="0" dirty="0"/>
              <a:t>policy. We </a:t>
            </a:r>
            <a:r>
              <a:rPr lang="en-US" dirty="0"/>
              <a:t>‘l</a:t>
            </a:r>
            <a:r>
              <a:rPr lang="en-US" baseline="0" dirty="0"/>
              <a:t>l discuss these in more detail later, but it’s important to know that w</a:t>
            </a:r>
            <a:r>
              <a:rPr lang="en-US" dirty="0"/>
              <a:t>hen you sign up for Part B, you have a 6-month </a:t>
            </a:r>
            <a:r>
              <a:rPr lang="en-US" dirty="0" err="1"/>
              <a:t>Medigap</a:t>
            </a:r>
            <a:r>
              <a:rPr lang="en-US" dirty="0"/>
              <a:t> Open Enrollment Period which gives you a guaranteed right to buy a </a:t>
            </a:r>
            <a:r>
              <a:rPr lang="en-US" dirty="0" err="1"/>
              <a:t>Medigap</a:t>
            </a:r>
            <a:r>
              <a:rPr lang="en-US" dirty="0"/>
              <a:t> policy. Once this period starts, it can’t be delayed or repeated. </a:t>
            </a:r>
          </a:p>
          <a:p>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10</a:t>
            </a:fld>
            <a:endParaRPr lang="en-US"/>
          </a:p>
        </p:txBody>
      </p:sp>
    </p:spTree>
    <p:extLst>
      <p:ext uri="{BB962C8B-B14F-4D97-AF65-F5344CB8AC3E}">
        <p14:creationId xmlns:p14="http://schemas.microsoft.com/office/powerpoint/2010/main" val="2791431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The</a:t>
            </a:r>
            <a:r>
              <a:rPr lang="en-US" baseline="0" dirty="0"/>
              <a:t> following</a:t>
            </a:r>
            <a:r>
              <a:rPr lang="en-US" dirty="0"/>
              <a:t> section will explain Part A and Part B benefits and costs: </a:t>
            </a:r>
          </a:p>
          <a:p>
            <a:pPr marL="172716" indent="-172716">
              <a:spcBef>
                <a:spcPts val="604"/>
              </a:spcBef>
              <a:buFont typeface="Wingdings" pitchFamily="2" charset="2"/>
              <a:buChar char="§"/>
            </a:pPr>
            <a:r>
              <a:rPr lang="en-US" dirty="0"/>
              <a:t>Medicare Part A</a:t>
            </a:r>
          </a:p>
          <a:p>
            <a:pPr marL="338287" lvl="1" indent="-181215">
              <a:spcBef>
                <a:spcPts val="604"/>
              </a:spcBef>
              <a:buFont typeface="Arial" pitchFamily="34" charset="0"/>
              <a:buChar char="•"/>
            </a:pPr>
            <a:r>
              <a:rPr lang="en-US" dirty="0"/>
              <a:t>What’s covered</a:t>
            </a:r>
          </a:p>
          <a:p>
            <a:pPr marL="338287" lvl="1" indent="-181215">
              <a:spcBef>
                <a:spcPts val="604"/>
              </a:spcBef>
              <a:buFont typeface="Arial" pitchFamily="34" charset="0"/>
              <a:buChar char="•"/>
            </a:pPr>
            <a:r>
              <a:rPr lang="en-US" dirty="0"/>
              <a:t>Part A costs</a:t>
            </a:r>
          </a:p>
          <a:p>
            <a:pPr marL="172716" indent="-172716">
              <a:spcBef>
                <a:spcPts val="604"/>
              </a:spcBef>
              <a:buFont typeface="Wingdings" pitchFamily="2" charset="2"/>
              <a:buChar char="§"/>
            </a:pPr>
            <a:r>
              <a:rPr lang="en-US" dirty="0"/>
              <a:t>Medicare Part B</a:t>
            </a:r>
          </a:p>
          <a:p>
            <a:pPr marL="338287" lvl="1" indent="-181215">
              <a:spcBef>
                <a:spcPts val="604"/>
              </a:spcBef>
              <a:buFont typeface="Arial" pitchFamily="34" charset="0"/>
              <a:buChar char="•"/>
            </a:pPr>
            <a:r>
              <a:rPr lang="en-US" dirty="0"/>
              <a:t>What’s covered</a:t>
            </a:r>
          </a:p>
          <a:p>
            <a:pPr marL="338287" lvl="1" indent="-181215">
              <a:spcBef>
                <a:spcPts val="604"/>
              </a:spcBef>
              <a:buFont typeface="Arial" pitchFamily="34" charset="0"/>
              <a:buChar char="•"/>
            </a:pPr>
            <a:r>
              <a:rPr lang="en-US" dirty="0"/>
              <a:t>Part B costs</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11</a:t>
            </a:fld>
            <a:endParaRPr lang="en-US"/>
          </a:p>
        </p:txBody>
      </p:sp>
    </p:spTree>
    <p:extLst>
      <p:ext uri="{BB962C8B-B14F-4D97-AF65-F5344CB8AC3E}">
        <p14:creationId xmlns:p14="http://schemas.microsoft.com/office/powerpoint/2010/main" val="1251405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34"/>
              </a:spcAft>
              <a:defRPr/>
            </a:pPr>
            <a:r>
              <a:rPr lang="en-US" sz="1100" dirty="0"/>
              <a:t>Medicare Part A (hospital insurance) covers the following when medically necessary: </a:t>
            </a:r>
          </a:p>
          <a:p>
            <a:pPr marL="0" lvl="1" indent="0">
              <a:spcAft>
                <a:spcPts val="634"/>
              </a:spcAft>
              <a:buNone/>
              <a:defRPr/>
            </a:pPr>
            <a:r>
              <a:rPr lang="en-US" sz="1100" b="1" dirty="0"/>
              <a:t>Inpatient hospital stays</a:t>
            </a:r>
            <a:r>
              <a:rPr lang="en-US" sz="1100" dirty="0"/>
              <a:t> covers semi-private rooms, meals, general nursing, drugs as part of your inpatient treatment, and other hospital services and supplies. This includes care you get in acute care hospitals, critical access hospitals, inpatient rehabilitation facilities, long-term care hospitals, inpatient care as part of a qualifying clinical research study, and mental health care. This doesn’t include private-duty nursing, a television or phone in your room (if there’s a separate charge for these items), or personal care items, like razors or slipper socks. It also doesn’t include a private room, unless medically necessary. If you have Part B, it covers the doctor’s services you get while you’re in a hospital. </a:t>
            </a:r>
          </a:p>
          <a:p>
            <a:pPr marL="0" lvl="1" indent="0">
              <a:spcAft>
                <a:spcPts val="634"/>
              </a:spcAft>
              <a:buNone/>
              <a:defRPr/>
            </a:pPr>
            <a:r>
              <a:rPr lang="en-US" sz="1100" b="1" dirty="0"/>
              <a:t>Skilled nursing facility care </a:t>
            </a:r>
            <a:r>
              <a:rPr lang="en-US" sz="1100" dirty="0"/>
              <a:t>(not custodial or long-term care) covers s</a:t>
            </a:r>
            <a:r>
              <a:rPr lang="en-US" sz="1100" dirty="0">
                <a:cs typeface="Times New Roman"/>
              </a:rPr>
              <a:t>e</a:t>
            </a:r>
            <a:r>
              <a:rPr lang="en-US" sz="1100" dirty="0">
                <a:ea typeface="Calibri"/>
                <a:cs typeface="Times New Roman"/>
              </a:rPr>
              <a:t>mi-private room, meals, skilled nursing and rehabilitation services, and other services and supplies.</a:t>
            </a:r>
          </a:p>
          <a:p>
            <a:pPr>
              <a:spcAft>
                <a:spcPts val="634"/>
              </a:spcAft>
            </a:pPr>
            <a:r>
              <a:rPr lang="en-US" sz="1100" b="1" dirty="0"/>
              <a:t>Home health services</a:t>
            </a:r>
            <a:r>
              <a:rPr lang="en-US" sz="1100" dirty="0"/>
              <a:t> covers part-time or intermittent skilled nursing care, and/or physical therapy, speech-language pathology services, and/or services for </a:t>
            </a:r>
            <a:r>
              <a:rPr lang="en-US" dirty="0"/>
              <a:t>people</a:t>
            </a:r>
            <a:r>
              <a:rPr lang="en-US" sz="1100" dirty="0"/>
              <a:t> with a continuing need for occupational therapy. A doctor enrolled in Medicare, or certain health care providers who work with the doctor, must see you face-to-face before the doctor can certify that you need home health services. That doctor must order your care, and a Medicare-certified home health agency must provide it. Home health services may also include medical social services, part-time or intermittent home health aide services, durable medical equipment, and medical supplies for use at home. You must be homebound, which means leaving home is a major effort. </a:t>
            </a:r>
          </a:p>
          <a:p>
            <a:pPr marL="0" lvl="1" indent="0" defTabSz="966533">
              <a:spcAft>
                <a:spcPts val="634"/>
              </a:spcAft>
              <a:buNone/>
              <a:defRPr/>
            </a:pPr>
            <a:r>
              <a:rPr lang="en-US" sz="1100" b="1" dirty="0"/>
              <a:t>Hospice care</a:t>
            </a:r>
            <a:r>
              <a:rPr lang="en-US" sz="1100" dirty="0"/>
              <a:t> is given in benefit periods. You can get hospice care for two 90-day periods followed by an unlimited number of 60-day periods. At the start of each period, the hospice medical director or other hospice doctor must recertify that you’re terminally ill, so you can continue to get hospice care. A benefit period starts the day you begin to get hospice care and it ends when your 90-day or 60-day period ends.</a:t>
            </a:r>
          </a:p>
          <a:p>
            <a:pPr marL="126789" lvl="1" indent="-126789">
              <a:spcAft>
                <a:spcPts val="634"/>
              </a:spcAft>
              <a:buNone/>
              <a:defRPr/>
            </a:pPr>
            <a:r>
              <a:rPr lang="en-US" sz="1100" b="1" dirty="0"/>
              <a:t>Blood</a:t>
            </a:r>
            <a:r>
              <a:rPr lang="en-US" sz="1100" dirty="0"/>
              <a:t> - In most cases, if you need blood as an inpatient, you won’t have to pay for it or replace it.</a:t>
            </a:r>
            <a:endParaRPr lang="en-US" sz="1100" b="1"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12</a:t>
            </a:fld>
            <a:endParaRPr lang="en-US"/>
          </a:p>
        </p:txBody>
      </p:sp>
    </p:spTree>
    <p:extLst>
      <p:ext uri="{BB962C8B-B14F-4D97-AF65-F5344CB8AC3E}">
        <p14:creationId xmlns:p14="http://schemas.microsoft.com/office/powerpoint/2010/main" val="16270525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533">
              <a:spcBef>
                <a:spcPts val="604"/>
              </a:spcBef>
              <a:defRPr/>
            </a:pPr>
            <a:r>
              <a:rPr lang="en-US" sz="1200" dirty="0"/>
              <a:t>You usually don’t pay a monthly premium for Part A coverage if you or your spouse paid Medicare taxes while working. Federal Insurance Contributions Act (FICA) tax is a United States federal payroll (or employment) tax imposed on both employees and employers to fund Social Security and Medicare. This is sometimes called premium-free Part A. </a:t>
            </a:r>
          </a:p>
          <a:p>
            <a:pPr>
              <a:spcBef>
                <a:spcPts val="604"/>
              </a:spcBef>
            </a:pPr>
            <a:r>
              <a:rPr lang="en-US" sz="1200" dirty="0"/>
              <a:t>If you aren’t eligible for premium-free Part A, you may be able to buy Part A if: </a:t>
            </a:r>
          </a:p>
          <a:p>
            <a:pPr marL="172716" indent="-172716">
              <a:spcBef>
                <a:spcPts val="604"/>
              </a:spcBef>
              <a:buFont typeface="Wingdings" pitchFamily="2" charset="2"/>
              <a:buChar char="§"/>
            </a:pPr>
            <a:r>
              <a:rPr lang="en-US" sz="1200" dirty="0"/>
              <a:t>You’re 65 or older, and you have (or are enrolling in) Part B, and meet the citizenship and residency requirements. </a:t>
            </a:r>
          </a:p>
          <a:p>
            <a:pPr marL="172716" indent="-172716">
              <a:spcBef>
                <a:spcPts val="604"/>
              </a:spcBef>
              <a:buFont typeface="Wingdings" pitchFamily="2" charset="2"/>
              <a:buChar char="§"/>
            </a:pPr>
            <a:r>
              <a:rPr lang="en-US" sz="1200" dirty="0"/>
              <a:t>You’re under 65, disabled, and your premium-free Part A coverage ended because you returned to work. (If you’re under 65 and disabled, you may continue to get premium-free Part A for up to 8 1/2 years after you return to work.) </a:t>
            </a:r>
          </a:p>
          <a:p>
            <a:pPr>
              <a:spcBef>
                <a:spcPts val="604"/>
              </a:spcBef>
              <a:defRPr/>
            </a:pPr>
            <a:r>
              <a:rPr lang="en-US" sz="1200" dirty="0"/>
              <a:t>In most cases, if you choose to buy</a:t>
            </a:r>
            <a:r>
              <a:rPr lang="en-US" sz="1200" b="1" dirty="0"/>
              <a:t> </a:t>
            </a:r>
            <a:r>
              <a:rPr lang="en-US" sz="1200" dirty="0"/>
              <a:t>Part A, you must also have Part B and pay monthly premiums for both. The amount of the premium depends on how long you or your spouse worked in Medicare-covered employment. </a:t>
            </a:r>
          </a:p>
          <a:p>
            <a:r>
              <a:rPr lang="en-US" sz="1200" dirty="0"/>
              <a:t>Although about 99 percent of Medicare beneficiaries do not pay a Part A premium since they have at least 40 quarters of Medicare-covered employment, enrollees age 65 and over and certain persons with disabilities who have fewer than 30 quarters of coverage pay a monthly premium in order to receive coverage under Part A the. </a:t>
            </a:r>
            <a:r>
              <a:rPr lang="en-US" sz="1200" b="1" dirty="0"/>
              <a:t>In 2020, the Part A premium for a person who has worked less than 30 quarters of Medicare covered employment is $458 per month, an increase of $21.00 from 2019. Beneficiaries who have between 30 and 39 quarters of coverage may buy into Part A at a reduced monthly premium rate which is $252 for 2020, a increase of $12.00 from 2019.</a:t>
            </a:r>
          </a:p>
          <a:p>
            <a:pPr>
              <a:spcBef>
                <a:spcPts val="604"/>
              </a:spcBef>
              <a:defRPr/>
            </a:pPr>
            <a:r>
              <a:rPr lang="en-US" sz="1200" dirty="0"/>
              <a:t>If you aren’t eligible for premium-free Part A, and you don’t buy it when you’re first eligible, your monthly premium may go up 10 percent. You’ll have to pay the higher premium for twice the number of years you could have had Part A, but didn’t sign up. </a:t>
            </a:r>
          </a:p>
          <a:p>
            <a:pPr>
              <a:spcBef>
                <a:spcPts val="604"/>
              </a:spcBef>
              <a:defRPr/>
            </a:pPr>
            <a:r>
              <a:rPr lang="en-US" sz="1200" dirty="0"/>
              <a:t>If you have limited income and resources, your state may help you pay for Part A and/or Part B. Call Social Security at 1‑800‑772–1213 for more information about the Part A premium. TTY users should call 1-800-325-0778.</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13</a:t>
            </a:fld>
            <a:endParaRPr lang="en-US"/>
          </a:p>
        </p:txBody>
      </p:sp>
    </p:spTree>
    <p:extLst>
      <p:ext uri="{BB962C8B-B14F-4D97-AF65-F5344CB8AC3E}">
        <p14:creationId xmlns:p14="http://schemas.microsoft.com/office/powerpoint/2010/main" val="1537808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6174" indent="-116174">
              <a:spcBef>
                <a:spcPts val="604"/>
              </a:spcBef>
              <a:defRPr/>
            </a:pPr>
            <a:r>
              <a:rPr lang="en-US" dirty="0"/>
              <a:t>For each benefit period in 2025, you pay:</a:t>
            </a:r>
          </a:p>
          <a:p>
            <a:pPr marL="172716" indent="-172716">
              <a:spcBef>
                <a:spcPts val="604"/>
              </a:spcBef>
              <a:buFont typeface="Wingdings" pitchFamily="2" charset="2"/>
              <a:buChar char="§"/>
            </a:pPr>
            <a:r>
              <a:rPr lang="en-US" dirty="0"/>
              <a:t>$1,676 deductible,</a:t>
            </a:r>
            <a:r>
              <a:rPr lang="en-US" baseline="0" dirty="0"/>
              <a:t> then you pay</a:t>
            </a:r>
          </a:p>
          <a:p>
            <a:pPr marL="172716" indent="-172716">
              <a:spcBef>
                <a:spcPts val="604"/>
              </a:spcBef>
              <a:buFont typeface="Wingdings" pitchFamily="2" charset="2"/>
              <a:buChar char="§"/>
            </a:pPr>
            <a:r>
              <a:rPr lang="en-US" dirty="0"/>
              <a:t>Nothing</a:t>
            </a:r>
            <a:r>
              <a:rPr lang="en-US" baseline="0" dirty="0"/>
              <a:t> </a:t>
            </a:r>
            <a:r>
              <a:rPr lang="en-US" dirty="0"/>
              <a:t>for days 1–60 </a:t>
            </a:r>
          </a:p>
          <a:p>
            <a:pPr marL="172716" indent="-172716">
              <a:spcBef>
                <a:spcPts val="604"/>
              </a:spcBef>
              <a:buFont typeface="Wingdings" pitchFamily="2" charset="2"/>
              <a:buChar char="§"/>
            </a:pPr>
            <a:r>
              <a:rPr lang="en-US" dirty="0"/>
              <a:t>$</a:t>
            </a:r>
            <a:r>
              <a:rPr lang="en-US" sz="1300" dirty="0">
                <a:solidFill>
                  <a:schemeClr val="dk1"/>
                </a:solidFill>
              </a:rPr>
              <a:t>419</a:t>
            </a:r>
            <a:r>
              <a:rPr lang="en-US" dirty="0"/>
              <a:t> for days 61–90 </a:t>
            </a:r>
          </a:p>
          <a:p>
            <a:pPr marL="172716" indent="-172716">
              <a:spcBef>
                <a:spcPts val="604"/>
              </a:spcBef>
              <a:buFont typeface="Wingdings" pitchFamily="2" charset="2"/>
              <a:buChar char="§"/>
            </a:pPr>
            <a:r>
              <a:rPr lang="en-US" dirty="0"/>
              <a:t>$838 per “lifetime reserve day” after day 90 each benefit period (up to 60 days over your lifetime). </a:t>
            </a:r>
          </a:p>
          <a:p>
            <a:pPr marL="337355" lvl="1" indent="-171985">
              <a:spcBef>
                <a:spcPts val="604"/>
              </a:spcBef>
              <a:buFont typeface="Arial" pitchFamily="34" charset="0"/>
              <a:buChar char="•"/>
            </a:pPr>
            <a:r>
              <a:rPr lang="en-US" dirty="0"/>
              <a:t>Original Medicare will pay for a total of 60 extra days (called lifetime reserve days) when you are in the hospital more than 90 days during a benefit period. Once these 60 reserve days are used, you don’t get any more extra days during your lifetime. </a:t>
            </a:r>
          </a:p>
          <a:p>
            <a:pPr marL="172716" indent="-172716">
              <a:spcBef>
                <a:spcPts val="604"/>
              </a:spcBef>
              <a:buFont typeface="Wingdings" pitchFamily="2" charset="2"/>
              <a:buChar char="§"/>
            </a:pPr>
            <a:r>
              <a:rPr lang="en-US" dirty="0"/>
              <a:t>All costs for each day after the lifetime reserve days. </a:t>
            </a:r>
          </a:p>
          <a:p>
            <a:pPr marL="482463" indent="-482463">
              <a:spcBef>
                <a:spcPts val="604"/>
              </a:spcBef>
            </a:pPr>
            <a:r>
              <a:rPr lang="en-US" b="1" dirty="0"/>
              <a:t>NOTE:  </a:t>
            </a:r>
            <a:r>
              <a:rPr lang="en-US" dirty="0"/>
              <a:t>Inpatient mental health care in a psychiatric hospital is limited to 190 days in a lifetime. </a:t>
            </a:r>
          </a:p>
          <a:p>
            <a:pPr marL="550356" indent="-550356">
              <a:spcBef>
                <a:spcPts val="604"/>
              </a:spcBef>
            </a:pPr>
            <a:r>
              <a:rPr lang="en-US" dirty="0"/>
              <a:t>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14</a:t>
            </a:fld>
            <a:endParaRPr lang="en-US"/>
          </a:p>
        </p:txBody>
      </p:sp>
    </p:spTree>
    <p:extLst>
      <p:ext uri="{BB962C8B-B14F-4D97-AF65-F5344CB8AC3E}">
        <p14:creationId xmlns:p14="http://schemas.microsoft.com/office/powerpoint/2010/main" val="3923477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Part A will pay for skilled nursing facility (SNF) care if you meet the following conditions:</a:t>
            </a:r>
          </a:p>
          <a:p>
            <a:pPr marL="171117" lvl="1" indent="-171117">
              <a:spcBef>
                <a:spcPts val="604"/>
              </a:spcBef>
            </a:pPr>
            <a:r>
              <a:rPr lang="en-US" dirty="0"/>
              <a:t>Your doctor must certify that your condition requires daily skilled nursing or skilled rehabilitation services which can only be provided in a SNF.</a:t>
            </a:r>
          </a:p>
          <a:p>
            <a:pPr marL="338287" lvl="2" indent="-171117">
              <a:spcBef>
                <a:spcPts val="604"/>
              </a:spcBef>
            </a:pPr>
            <a:r>
              <a:rPr lang="en-US" dirty="0"/>
              <a:t>This does not include custodial or long-term care. Medicare doesn’t cover custodial care if it’s the only kind of care you need. Custodial care is care that helps you with usual daily activities, like getting in and out of bed, eating, bathing, dressing, and using the bathroom. It may also include care that most people do themselves, like using eye drops, oxygen, and taking care of a colostomy or bladder catheters. Custodial care is often given in a nursing facility. Generally, skilled care is available only for a short time after a hospitalization. Custodial care may be needed for a much longer period of time. </a:t>
            </a:r>
          </a:p>
          <a:p>
            <a:pPr marL="171117" lvl="1" indent="-171117">
              <a:spcBef>
                <a:spcPts val="604"/>
              </a:spcBef>
            </a:pPr>
            <a:r>
              <a:rPr lang="en-US" dirty="0"/>
              <a:t>You were an inpatient in a hospital for 3 consecutive days or longer (not counting the day you were discharged), before you were admitted to a participating SNF. It’s important to note that an overnight stay doesn’t guarantee that you’re an inpatient. An inpatient hospital stay begins the day you’re formally admitted with a doctor’s order, and doesn’t include the day you are discharged.</a:t>
            </a:r>
          </a:p>
          <a:p>
            <a:pPr marL="171117" lvl="1" indent="-171117">
              <a:spcBef>
                <a:spcPts val="604"/>
              </a:spcBef>
            </a:pPr>
            <a:r>
              <a:rPr lang="en-US" dirty="0"/>
              <a:t>You were admitted to the SNF within 30 days after leaving the hospital.</a:t>
            </a:r>
          </a:p>
          <a:p>
            <a:pPr marL="171117" lvl="1" indent="-171117">
              <a:spcBef>
                <a:spcPts val="604"/>
              </a:spcBef>
            </a:pPr>
            <a:r>
              <a:rPr lang="en-US" dirty="0"/>
              <a:t>Your care in the SNF is for a condition that was treated in the hospital or arose while receiving care in the SNF for a hospital-treated</a:t>
            </a:r>
            <a:r>
              <a:rPr lang="en-US" baseline="0" dirty="0"/>
              <a:t> condition</a:t>
            </a:r>
            <a:r>
              <a:rPr lang="en-US" dirty="0"/>
              <a:t>. </a:t>
            </a:r>
          </a:p>
          <a:p>
            <a:pPr marL="171117" lvl="1" indent="-171117">
              <a:spcBef>
                <a:spcPts val="604"/>
              </a:spcBef>
            </a:pPr>
            <a:r>
              <a:rPr lang="en-US" dirty="0"/>
              <a:t>The facility must be a Medicare-participating SNF.</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15</a:t>
            </a:fld>
            <a:endParaRPr lang="en-US"/>
          </a:p>
        </p:txBody>
      </p:sp>
    </p:spTree>
    <p:extLst>
      <p:ext uri="{BB962C8B-B14F-4D97-AF65-F5344CB8AC3E}">
        <p14:creationId xmlns:p14="http://schemas.microsoft.com/office/powerpoint/2010/main" val="16293334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Skilled nursing facility (SNF) care is covered in full for the first 20 days when you meet the requirements for a Medicare-covered stay. In 2025, under Original Medicare, days 21 – 100 of SNF care are covered for each benefit period except for coinsurance of up to $</a:t>
            </a:r>
            <a:r>
              <a:rPr lang="en-US" sz="1300" dirty="0">
                <a:solidFill>
                  <a:schemeClr val="dk1"/>
                </a:solidFill>
              </a:rPr>
              <a:t>209.50</a:t>
            </a:r>
            <a:r>
              <a:rPr lang="en-US" dirty="0"/>
              <a:t> per day. After 100 days, Medicare Part A no longer covers SNF care.</a:t>
            </a:r>
          </a:p>
          <a:p>
            <a:pPr>
              <a:spcBef>
                <a:spcPts val="638"/>
              </a:spcBef>
            </a:pPr>
            <a:r>
              <a:rPr lang="en-US" dirty="0"/>
              <a:t>You can qualify for SNF care again every time you have a new benefit period and meet the other criteria.</a:t>
            </a:r>
          </a:p>
          <a:p>
            <a:pPr>
              <a:spcBef>
                <a:spcPts val="638"/>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16</a:t>
            </a:fld>
            <a:endParaRPr lang="en-US"/>
          </a:p>
        </p:txBody>
      </p:sp>
    </p:spTree>
    <p:extLst>
      <p:ext uri="{BB962C8B-B14F-4D97-AF65-F5344CB8AC3E}">
        <p14:creationId xmlns:p14="http://schemas.microsoft.com/office/powerpoint/2010/main" val="2912774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208"/>
              </a:spcBef>
            </a:pPr>
            <a:r>
              <a:rPr lang="en-US" sz="1100" dirty="0"/>
              <a:t>To be eligible for home health care services, you must meet all of these conditions:</a:t>
            </a:r>
          </a:p>
          <a:p>
            <a:pPr marL="238133" indent="-238133">
              <a:spcBef>
                <a:spcPts val="208"/>
              </a:spcBef>
            </a:pPr>
            <a:r>
              <a:rPr lang="en-US" sz="1100" dirty="0"/>
              <a:t>1.   You must be homebound.  An individual shall be considered “confined to the home” (homebound) if the following two criteria are met. 1. The patient must either, because of illness or injury, need the aid of supportive devices such as crutches, canes, wheelchairs, and walkers; the use of special transportation; or the assistance of another person in order to leave their place of residence, </a:t>
            </a:r>
            <a:r>
              <a:rPr lang="en-US" sz="1100" b="1" dirty="0"/>
              <a:t>OR </a:t>
            </a:r>
            <a:r>
              <a:rPr lang="en-US" sz="1100" dirty="0"/>
              <a:t>2.</a:t>
            </a:r>
            <a:r>
              <a:rPr lang="en-US" sz="1100" b="1" dirty="0"/>
              <a:t> </a:t>
            </a:r>
            <a:r>
              <a:rPr lang="en-US" sz="1100" dirty="0"/>
              <a:t>have a condition such that leaving his or her home is medically contraindicated.</a:t>
            </a:r>
          </a:p>
          <a:p>
            <a:pPr marL="238133" indent="-238133">
              <a:spcBef>
                <a:spcPts val="208"/>
              </a:spcBef>
            </a:pPr>
            <a:r>
              <a:rPr lang="en-US" sz="1100" dirty="0"/>
              <a:t>	If the patient meets only one of the two previous conditions, then the patient must ALSO meet the following two additional requirements. 1. There must exist a normal inability to leave home; </a:t>
            </a:r>
            <a:r>
              <a:rPr lang="en-US" sz="1100" b="1" dirty="0"/>
              <a:t>AND </a:t>
            </a:r>
            <a:r>
              <a:rPr lang="en-US" sz="1100" dirty="0"/>
              <a:t>2.</a:t>
            </a:r>
            <a:r>
              <a:rPr lang="en-US" sz="1100" b="1" dirty="0"/>
              <a:t> </a:t>
            </a:r>
            <a:r>
              <a:rPr lang="en-US" sz="1100" dirty="0"/>
              <a:t>Leaving home must require a considerable and taxing effort.</a:t>
            </a:r>
          </a:p>
          <a:p>
            <a:pPr marL="233487" lvl="1" indent="-233487" defTabSz="958360">
              <a:spcBef>
                <a:spcPts val="208"/>
              </a:spcBef>
              <a:buNone/>
            </a:pPr>
            <a:r>
              <a:rPr lang="en-US" sz="1100" dirty="0"/>
              <a:t>2.	You must need skilled care on an intermittent basis, or physical therapy, or speech-language pathology, or have a continuing need for occupational therapy. </a:t>
            </a:r>
          </a:p>
          <a:p>
            <a:pPr marL="233487" lvl="1" indent="-233487">
              <a:spcBef>
                <a:spcPts val="208"/>
              </a:spcBef>
              <a:buNone/>
            </a:pPr>
            <a:r>
              <a:rPr lang="en-US" sz="1100" dirty="0"/>
              <a:t>3	Your doctor must decide that you need skilled care in your home and must make a plan for your care at home.</a:t>
            </a:r>
          </a:p>
          <a:p>
            <a:pPr marL="241633" lvl="1" indent="-241633">
              <a:spcBef>
                <a:spcPts val="208"/>
              </a:spcBef>
              <a:buAutoNum type="arabicPeriod" startAt="4"/>
              <a:defRPr/>
            </a:pPr>
            <a:r>
              <a:rPr lang="en-US" sz="1100" dirty="0"/>
              <a:t>Prior to certifying your eligibility for the Medicare home health benefit, the doctor must document that the doctor or a non-physician practitioner has had a face-to-face encounter with you. The encounter must be done up to 90 days prior, or within 30 days after the start of care. The law allows the face-to-face encounter to occur via </a:t>
            </a:r>
            <a:r>
              <a:rPr lang="en-US" sz="1100" dirty="0" err="1"/>
              <a:t>telehealth</a:t>
            </a:r>
            <a:r>
              <a:rPr lang="en-US" sz="1100" dirty="0"/>
              <a:t>, in rural areas, in an approved originating site. This means Medical or other health services given to a patient using a communications system (like a computer, phone, or television), by a practitioner in a location different than the patient's.</a:t>
            </a:r>
          </a:p>
          <a:p>
            <a:pPr marL="231887" lvl="1" indent="-231887">
              <a:spcBef>
                <a:spcPts val="208"/>
              </a:spcBef>
              <a:buNone/>
            </a:pPr>
            <a:r>
              <a:rPr lang="en-US" sz="1100" dirty="0"/>
              <a:t>5.	The home health agency caring for you must be approved by Medicare.</a:t>
            </a:r>
          </a:p>
          <a:p>
            <a:pPr marL="493637" indent="-493637">
              <a:spcBef>
                <a:spcPts val="208"/>
              </a:spcBef>
            </a:pPr>
            <a:r>
              <a:rPr lang="en-US" sz="1100" b="1" dirty="0"/>
              <a:t>NOTE</a:t>
            </a:r>
            <a:r>
              <a:rPr lang="en-US" sz="1100" dirty="0"/>
              <a:t>:	Part B also may pay for home health care under certain conditions. For instance, Part B pays for home health care if an inpatient hospital stay does not precede the need for home health care, or when the number of Part A-covered home health care visits exceed 100.</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17</a:t>
            </a:fld>
            <a:endParaRPr lang="en-US"/>
          </a:p>
        </p:txBody>
      </p:sp>
    </p:spTree>
    <p:extLst>
      <p:ext uri="{BB962C8B-B14F-4D97-AF65-F5344CB8AC3E}">
        <p14:creationId xmlns:p14="http://schemas.microsoft.com/office/powerpoint/2010/main" val="14794433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In Original Medicare, for Part A covered home health care, you pay:</a:t>
            </a:r>
          </a:p>
          <a:p>
            <a:pPr marL="171117" lvl="1" indent="-171117">
              <a:spcBef>
                <a:spcPts val="638"/>
              </a:spcBef>
            </a:pPr>
            <a:r>
              <a:rPr lang="en-US" dirty="0"/>
              <a:t>Nothing for covered home health care services provided by a Medicare-approved home health agency.</a:t>
            </a:r>
          </a:p>
          <a:p>
            <a:pPr marL="171117" lvl="1" indent="-171117">
              <a:spcBef>
                <a:spcPts val="638"/>
              </a:spcBef>
            </a:pPr>
            <a:r>
              <a:rPr lang="en-US" dirty="0"/>
              <a:t>If you have Part</a:t>
            </a:r>
            <a:r>
              <a:rPr lang="en-US" baseline="0" dirty="0"/>
              <a:t> B,</a:t>
            </a:r>
            <a:r>
              <a:rPr lang="en-US" dirty="0"/>
              <a:t> </a:t>
            </a:r>
            <a:r>
              <a:rPr lang="en-US" baseline="0" dirty="0"/>
              <a:t>you pay </a:t>
            </a:r>
            <a:r>
              <a:rPr lang="en-US" dirty="0"/>
              <a:t>20 percent of the Medicare-approved amount for an assigned durable medical equipment claim. If the claim is non-assigned, you’re responsible for whatever the durable medical equipment supplier charges over and above the Medicare-approved amount. (We’ll discuss assignment later.)</a:t>
            </a:r>
          </a:p>
          <a:p>
            <a:pPr marL="0" lvl="1" indent="0">
              <a:spcBef>
                <a:spcPts val="638"/>
              </a:spcBef>
              <a:buNone/>
            </a:pPr>
            <a:r>
              <a:rPr lang="en-US" dirty="0"/>
              <a:t>To find a home health agency in your area, call 1-800-MEDICARE (1-800-633-4227), or visit </a:t>
            </a:r>
            <a:r>
              <a:rPr lang="en-US" u="sng" dirty="0">
                <a:hlinkClick r:id="rId3"/>
              </a:rPr>
              <a:t>Medicare.gov</a:t>
            </a:r>
            <a:r>
              <a:rPr lang="en-US" u="sng" dirty="0"/>
              <a:t> </a:t>
            </a:r>
            <a:r>
              <a:rPr lang="en-US" dirty="0"/>
              <a:t>and use the Home Health Compare tool. TTY users should call 1-877-486-2048. </a:t>
            </a:r>
            <a:endParaRPr lang="en-US" b="1" dirty="0"/>
          </a:p>
          <a:p>
            <a:pPr marL="491630" lvl="1" indent="-491630">
              <a:spcBef>
                <a:spcPts val="638"/>
              </a:spcBef>
              <a:buNone/>
            </a:pPr>
            <a:r>
              <a:rPr lang="en-US" b="1" dirty="0"/>
              <a:t>NOTE:  </a:t>
            </a:r>
            <a:r>
              <a:rPr lang="en-US" dirty="0"/>
              <a:t>Part A covers post-institutional home health services furnished during a home health spell of illness for up to 100 visits. After you exhaust 100 visits of Part A post-institutional home health services, Part B covers the balance of the home health spell of illness. The 100-visit limit doesn’t apply to you if you’re only enrolled in Part A. If you’re enrolled only</a:t>
            </a:r>
            <a:r>
              <a:rPr lang="en-US" b="1" dirty="0"/>
              <a:t> </a:t>
            </a:r>
            <a:r>
              <a:rPr lang="en-US" dirty="0"/>
              <a:t>in Part B and qualify for the Medicare home health benefit, then all of your home health services are paid for under Part B. There is no 100-visit limit under Part B.</a:t>
            </a:r>
          </a:p>
          <a:p>
            <a:pPr eaLnBrk="1" hangingPunct="1"/>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18</a:t>
            </a:fld>
            <a:endParaRPr lang="en-US"/>
          </a:p>
        </p:txBody>
      </p:sp>
    </p:spTree>
    <p:extLst>
      <p:ext uri="{BB962C8B-B14F-4D97-AF65-F5344CB8AC3E}">
        <p14:creationId xmlns:p14="http://schemas.microsoft.com/office/powerpoint/2010/main" val="35004513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638"/>
              </a:spcBef>
            </a:pPr>
            <a:r>
              <a:rPr lang="en-US" dirty="0"/>
              <a:t>Part A also covers hospice care, which is a special way of caring for people who are terminally ill and their families. Hospice care is meant to help you make the most of the last months of life by giving you comfort and relief from pain. It involves a team that addresses your medical, physical, social, emotional, and spiritual needs. The goal of hospice is to care for you and your family, not to cure your illness.</a:t>
            </a:r>
          </a:p>
          <a:p>
            <a:pPr>
              <a:spcBef>
                <a:spcPts val="638"/>
              </a:spcBef>
              <a:defRPr/>
            </a:pPr>
            <a:r>
              <a:rPr lang="en-US" dirty="0"/>
              <a:t>You must sign a statement choosing hospice care instead of routine Medicare-covered benefits to treat your terminal illness. However, medical services not related to your hospice condition would still be covered by Medicare.</a:t>
            </a:r>
          </a:p>
          <a:p>
            <a:pPr>
              <a:spcBef>
                <a:spcPts val="638"/>
              </a:spcBef>
              <a:defRPr/>
            </a:pPr>
            <a:r>
              <a:rPr lang="en-US" dirty="0"/>
              <a:t>You can get hospice care as long as your doctor certifies that you are terminally ill, and probably have less than 6 months to live if the illness runs its normal course. Care is given in “benefit periods”—two 90-day periods followed by unlimited 60-day periods. At the start of each benefit period, your doctor must certify that you’re terminally ill for you to continue getting hospice care. </a:t>
            </a:r>
          </a:p>
          <a:p>
            <a:pPr>
              <a:spcBef>
                <a:spcPts val="638"/>
              </a:spcBef>
              <a:defRPr/>
            </a:pPr>
            <a:r>
              <a:rPr lang="en-US" dirty="0"/>
              <a:t>Medicare recently added a new requirement for hospice face-to-face visits: </a:t>
            </a:r>
          </a:p>
          <a:p>
            <a:pPr marL="171117" lvl="1" indent="-171117">
              <a:spcBef>
                <a:spcPts val="638"/>
              </a:spcBef>
              <a:defRPr/>
            </a:pPr>
            <a:r>
              <a:rPr lang="en-US" dirty="0"/>
              <a:t>Requires doctor meet with you within 30 days of hospice recertification</a:t>
            </a:r>
          </a:p>
          <a:p>
            <a:pPr marL="171117" lvl="1" indent="-171117">
              <a:spcBef>
                <a:spcPts val="638"/>
              </a:spcBef>
              <a:defRPr/>
            </a:pPr>
            <a:r>
              <a:rPr lang="en-US" dirty="0"/>
              <a:t>Starting before the third benefit period</a:t>
            </a:r>
          </a:p>
          <a:p>
            <a:pPr>
              <a:lnSpc>
                <a:spcPct val="90000"/>
              </a:lnSpc>
              <a:spcBef>
                <a:spcPts val="638"/>
              </a:spcBef>
            </a:pPr>
            <a:r>
              <a:rPr lang="en-US" dirty="0"/>
              <a:t>The hospice provider must be Medicare-approved. </a:t>
            </a:r>
          </a:p>
          <a:p>
            <a:pPr>
              <a:lnSpc>
                <a:spcPct val="90000"/>
              </a:lnSpc>
              <a:spcBef>
                <a:spcPts val="638"/>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19</a:t>
            </a:fld>
            <a:endParaRPr lang="en-US"/>
          </a:p>
        </p:txBody>
      </p:sp>
    </p:spTree>
    <p:extLst>
      <p:ext uri="{BB962C8B-B14F-4D97-AF65-F5344CB8AC3E}">
        <p14:creationId xmlns:p14="http://schemas.microsoft.com/office/powerpoint/2010/main" val="2446958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The hospice benefit covers many services that are out of the ordinary. In addition to the regular Medicare-covered services, such as doctor and nursing care, physical and occupational therapy, and speech therapy, the hospice benefit also covers: </a:t>
            </a:r>
          </a:p>
          <a:p>
            <a:pPr marL="171117" lvl="1" indent="-171117">
              <a:spcBef>
                <a:spcPts val="638"/>
              </a:spcBef>
            </a:pPr>
            <a:r>
              <a:rPr lang="en-US" dirty="0"/>
              <a:t>Medical equipment (such as wheelchairs or walkers)</a:t>
            </a:r>
          </a:p>
          <a:p>
            <a:pPr marL="171117" lvl="1" indent="-171117">
              <a:spcBef>
                <a:spcPts val="638"/>
              </a:spcBef>
            </a:pPr>
            <a:r>
              <a:rPr lang="en-US" dirty="0"/>
              <a:t>Medical supplies (such as bandages and catheters)</a:t>
            </a:r>
          </a:p>
          <a:p>
            <a:pPr marL="171117" lvl="1" indent="-171117">
              <a:spcBef>
                <a:spcPts val="638"/>
              </a:spcBef>
            </a:pPr>
            <a:r>
              <a:rPr lang="en-US" dirty="0"/>
              <a:t>Drugs for symptom control and pain relief</a:t>
            </a:r>
          </a:p>
          <a:p>
            <a:pPr marL="171117" lvl="1" indent="-171117">
              <a:spcBef>
                <a:spcPts val="638"/>
              </a:spcBef>
            </a:pPr>
            <a:r>
              <a:rPr lang="en-US" dirty="0"/>
              <a:t>Short-term care in the hospital,</a:t>
            </a:r>
            <a:r>
              <a:rPr lang="en-US" baseline="0" dirty="0"/>
              <a:t> hospice inpatient facility, or skilled nursing facility</a:t>
            </a:r>
            <a:r>
              <a:rPr lang="en-US" dirty="0"/>
              <a:t> when needed for pain and symptom management</a:t>
            </a:r>
          </a:p>
          <a:p>
            <a:pPr marL="171117" lvl="1" indent="-171117">
              <a:spcBef>
                <a:spcPts val="638"/>
              </a:spcBef>
            </a:pPr>
            <a:r>
              <a:rPr lang="en-US" dirty="0"/>
              <a:t>Inpatient respite care, which is care given to you by another caregiver, so your usual caregiver can rest. You’ll be cared for in a Medicare-approved facility, such as a hospice inpatient facility, hospital, or nursing home. You can stay up to 5 days each time you get respite care, and there’s no limit to the number of times you can get respite care. Hospice care is usually given in your home (or a facility you live in). However, Medicare also covers short-term hospital care when needed. </a:t>
            </a:r>
          </a:p>
          <a:p>
            <a:pPr marL="171117" lvl="1" indent="-171117">
              <a:spcBef>
                <a:spcPts val="638"/>
              </a:spcBef>
            </a:pPr>
            <a:r>
              <a:rPr lang="en-US" dirty="0"/>
              <a:t>Hospice aide and homemaker services</a:t>
            </a:r>
          </a:p>
          <a:p>
            <a:pPr marL="171117" lvl="1" indent="-171117">
              <a:spcBef>
                <a:spcPts val="638"/>
              </a:spcBef>
            </a:pPr>
            <a:r>
              <a:rPr lang="en-US" dirty="0"/>
              <a:t>Social worker services</a:t>
            </a:r>
          </a:p>
          <a:p>
            <a:pPr marL="171117" lvl="1" indent="-171117">
              <a:spcBef>
                <a:spcPts val="638"/>
              </a:spcBef>
            </a:pPr>
            <a:r>
              <a:rPr lang="en-US" dirty="0"/>
              <a:t>Other covered services as well as services Medicare usually doesn’t cover, like spiritual and grief counseling</a:t>
            </a:r>
          </a:p>
          <a:p>
            <a:pPr marL="171117" lvl="1" indent="-171117" defTabSz="958360">
              <a:spcBef>
                <a:spcPts val="638"/>
              </a:spcBef>
            </a:pPr>
            <a:r>
              <a:rPr lang="en-US" dirty="0"/>
              <a:t>Dietary and other counseling</a:t>
            </a:r>
          </a:p>
          <a:p>
            <a:pPr marL="283551" lvl="1" indent="-169135">
              <a:spcBef>
                <a:spcPct val="3000"/>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20</a:t>
            </a:fld>
            <a:endParaRPr lang="en-US"/>
          </a:p>
        </p:txBody>
      </p:sp>
    </p:spTree>
    <p:extLst>
      <p:ext uri="{BB962C8B-B14F-4D97-AF65-F5344CB8AC3E}">
        <p14:creationId xmlns:p14="http://schemas.microsoft.com/office/powerpoint/2010/main" val="3285977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For hospice care in Original Medicare, you pay a copayment of no more than $5 for each prescription drug and other similar products for pain relief and symptom control while receiving routine or continuous care at home, and 5 percent of the Medicare-approved payment amount for inpatient respite care. For example, if Medicare has approved a charge of $150 per day for inpatient respite care, you’ll pay $7.50 per day. The amount you pay for respite care can change each year.</a:t>
            </a:r>
          </a:p>
          <a:p>
            <a:pPr>
              <a:spcBef>
                <a:spcPts val="638"/>
              </a:spcBef>
            </a:pPr>
            <a:r>
              <a:rPr lang="en-US" dirty="0"/>
              <a:t>Room and board are only payable by Medicare in certain cases. Room and board are covered during short-term inpatient stays for pain and symptom management, and for respite care. Room and board aren’t covered if you receive general hospice services while a resident of a nursing home or a hospice’s residential facility. However, if you have Medicaid as well as Medicare, and reside in a nursing facility, room and board are covered by Medicaid.</a:t>
            </a:r>
          </a:p>
          <a:p>
            <a:pPr>
              <a:spcBef>
                <a:spcPts val="638"/>
              </a:spcBef>
            </a:pPr>
            <a:r>
              <a:rPr lang="en-US" dirty="0"/>
              <a:t>To find a hospice program, call 1-800-MEDICARE (1-800-633-4227), or your state hospice organization. TTY users should call 1-877-486-2048.</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21</a:t>
            </a:fld>
            <a:endParaRPr lang="en-US"/>
          </a:p>
        </p:txBody>
      </p:sp>
    </p:spTree>
    <p:extLst>
      <p:ext uri="{BB962C8B-B14F-4D97-AF65-F5344CB8AC3E}">
        <p14:creationId xmlns:p14="http://schemas.microsoft.com/office/powerpoint/2010/main" val="25742867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In most cases, the hospital gets blood from a blood bank at no charge, and you won’t have to pay for it or replace it. </a:t>
            </a:r>
          </a:p>
          <a:p>
            <a:pPr>
              <a:spcBef>
                <a:spcPts val="638"/>
              </a:spcBef>
            </a:pPr>
            <a:r>
              <a:rPr lang="en-US" dirty="0"/>
              <a:t>If the hospital has to buy blood for you, you must either pay the hospital costs for the first three units of blood you get in a calendar year, or have the blood replaced (donated) by you or someone else. </a:t>
            </a:r>
          </a:p>
        </p:txBody>
      </p:sp>
      <p:sp>
        <p:nvSpPr>
          <p:cNvPr id="4" name="Slide Number Placeholder 3"/>
          <p:cNvSpPr>
            <a:spLocks noGrp="1"/>
          </p:cNvSpPr>
          <p:nvPr>
            <p:ph type="sldNum" sz="quarter" idx="10"/>
          </p:nvPr>
        </p:nvSpPr>
        <p:spPr/>
        <p:txBody>
          <a:bodyPr/>
          <a:lstStyle/>
          <a:p>
            <a:fld id="{81E62A68-D66F-4B82-A513-D606AD65E378}" type="slidenum">
              <a:rPr lang="en-US" smtClean="0"/>
              <a:t>22</a:t>
            </a:fld>
            <a:endParaRPr lang="en-US"/>
          </a:p>
        </p:txBody>
      </p:sp>
    </p:spTree>
    <p:extLst>
      <p:ext uri="{BB962C8B-B14F-4D97-AF65-F5344CB8AC3E}">
        <p14:creationId xmlns:p14="http://schemas.microsoft.com/office/powerpoint/2010/main" val="33227103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3381">
              <a:spcBef>
                <a:spcPts val="604"/>
              </a:spcBef>
              <a:defRPr/>
            </a:pPr>
            <a:r>
              <a:rPr lang="en-US" dirty="0"/>
              <a:t>Medicare</a:t>
            </a:r>
            <a:r>
              <a:rPr lang="en-US" baseline="0" dirty="0"/>
              <a:t> Part B covers a variety of medically-necessary outpatient</a:t>
            </a:r>
            <a:r>
              <a:rPr lang="en-US" dirty="0"/>
              <a:t> s</a:t>
            </a:r>
            <a:r>
              <a:rPr lang="en-US" baseline="0" dirty="0"/>
              <a:t>ervices and supplies. Certain requirements must be met. </a:t>
            </a:r>
          </a:p>
          <a:p>
            <a:pPr>
              <a:spcBef>
                <a:spcPts val="604"/>
              </a:spcBef>
              <a:defRPr/>
            </a:pPr>
            <a:r>
              <a:rPr lang="en-US" b="1" dirty="0"/>
              <a:t>Doctors’ Services - </a:t>
            </a:r>
            <a:r>
              <a:rPr lang="en-US" dirty="0"/>
              <a:t>Medicare covers medically-necessary doctor services (including outpatient and some doctor services you get when you’re a hospital inpatient), and covered preventive services. Medicare also covers services provided by other health care providers, like physician assistants, nurse practitioners, social workers, physical therapists, and psychologists. Except for certain preventive services (for which you may pay nothing), you pay 20 percent of the Medicare-approved amount, and the Part B deductible applies. 	</a:t>
            </a:r>
          </a:p>
          <a:p>
            <a:pPr>
              <a:spcBef>
                <a:spcPts val="604"/>
              </a:spcBef>
            </a:pPr>
            <a:r>
              <a:rPr lang="en-US" b="1" dirty="0"/>
              <a:t>Outpatient Medical and Surgical Services and Supplies - </a:t>
            </a:r>
            <a:r>
              <a:rPr lang="en-US" dirty="0"/>
              <a:t>Medicare covers approved procedures like X-rays, casts, or stitches. You pay 20 percent of the Medicare-approved amount for the doctor’s or other health care provider’s services. You generally pay the hospital a copayment for each service you get in a hospital outpatient setting. The Part B deductible applies. </a:t>
            </a:r>
          </a:p>
        </p:txBody>
      </p:sp>
      <p:sp>
        <p:nvSpPr>
          <p:cNvPr id="4" name="Slide Number Placeholder 3"/>
          <p:cNvSpPr>
            <a:spLocks noGrp="1"/>
          </p:cNvSpPr>
          <p:nvPr>
            <p:ph type="sldNum" sz="quarter" idx="10"/>
          </p:nvPr>
        </p:nvSpPr>
        <p:spPr/>
        <p:txBody>
          <a:bodyPr/>
          <a:lstStyle/>
          <a:p>
            <a:fld id="{81E62A68-D66F-4B82-A513-D606AD65E378}" type="slidenum">
              <a:rPr lang="en-US" smtClean="0"/>
              <a:t>23</a:t>
            </a:fld>
            <a:endParaRPr lang="en-US"/>
          </a:p>
        </p:txBody>
      </p:sp>
    </p:spTree>
    <p:extLst>
      <p:ext uri="{BB962C8B-B14F-4D97-AF65-F5344CB8AC3E}">
        <p14:creationId xmlns:p14="http://schemas.microsoft.com/office/powerpoint/2010/main" val="42175505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b="1" dirty="0">
                <a:ea typeface="Calibri"/>
                <a:cs typeface="Times New Roman"/>
              </a:rPr>
              <a:t>Durable Medical Equipment (DME) </a:t>
            </a:r>
            <a:r>
              <a:rPr lang="en-US" b="0" dirty="0">
                <a:ea typeface="Calibri"/>
                <a:cs typeface="Times New Roman"/>
              </a:rPr>
              <a:t>–</a:t>
            </a:r>
            <a:r>
              <a:rPr lang="en-US" b="1" dirty="0">
                <a:ea typeface="Calibri"/>
                <a:cs typeface="Times New Roman"/>
              </a:rPr>
              <a:t> </a:t>
            </a:r>
            <a:r>
              <a:rPr lang="en-US" dirty="0"/>
              <a:t>Medicare covers items like oxygen equipment and supplies, wheelchairs, walkers, and hospital beds ordered by a doctor or other health care provider enrolled in Medicare for use in the home. Some items must be rented. You pay 20 percent of the Medicare-approved amount, and the Part B deductible applies. In all areas of the country, you must get your covered equipment or supplies and replacement or repair services from a Medicare-approved supplier for Medicare to pay. </a:t>
            </a:r>
          </a:p>
          <a:p>
            <a:pPr>
              <a:spcBef>
                <a:spcPts val="604"/>
              </a:spcBef>
            </a:pPr>
            <a:r>
              <a:rPr lang="en-US" b="0" kern="1200" baseline="0" dirty="0">
                <a:solidFill>
                  <a:schemeClr val="tx1"/>
                </a:solidFill>
              </a:rPr>
              <a:t>Medicare is phasing in a program called “competitive bidding” to help save you and Medicare money; ensure that you continue to get quality equipment, supplies, and services; and help limit fraud and abuse. In some areas of the country, if you need certain items, you must use specific suppliers, or Medicare won’t pay for the item and you’ll likely pay full price. It’s important to see if you’re affected by this new program to ensure Medicare payment and avoid any disruption of service.</a:t>
            </a:r>
            <a:r>
              <a:rPr lang="en-US" b="0" kern="1200" dirty="0">
                <a:solidFill>
                  <a:schemeClr val="tx1"/>
                </a:solidFill>
              </a:rPr>
              <a:t> </a:t>
            </a:r>
            <a:r>
              <a:rPr lang="en-US" b="0" kern="1200" baseline="0" dirty="0">
                <a:solidFill>
                  <a:schemeClr val="tx1"/>
                </a:solidFill>
              </a:rPr>
              <a:t>This program is effective in parts of the following states: </a:t>
            </a:r>
            <a:r>
              <a:rPr lang="en-US" dirty="0"/>
              <a:t>CA, FL, IN, KS, KY, MO, NC, OH, PA, SC, and TX</a:t>
            </a:r>
            <a:r>
              <a:rPr lang="en-US" b="0" kern="1200" baseline="0" dirty="0">
                <a:solidFill>
                  <a:schemeClr val="tx1"/>
                </a:solidFill>
              </a:rPr>
              <a:t>. </a:t>
            </a:r>
            <a:r>
              <a:rPr lang="en-US" dirty="0"/>
              <a:t>The program expanded to 91 additional areas around the country in July 2013. At the same time, a national mail order program for diabetic testing supplies was launched. Round 2 of the program resulted in savings by establishing new payment amounts that, on average, are 45 percent below the fee schedule while the national mail order program lowered prices on diabetic testing supplies by 72 percent. </a:t>
            </a:r>
          </a:p>
          <a:p>
            <a:pPr>
              <a:spcBef>
                <a:spcPts val="604"/>
              </a:spcBef>
            </a:pPr>
            <a:r>
              <a:rPr lang="en-US" dirty="0"/>
              <a:t>If you need durable medical equipment or supplies, visit </a:t>
            </a:r>
            <a:r>
              <a:rPr lang="en-US" dirty="0">
                <a:hlinkClick r:id="rId3"/>
              </a:rPr>
              <a:t>Medicare.gov/supplier</a:t>
            </a:r>
            <a:r>
              <a:rPr lang="en-US" dirty="0"/>
              <a:t> to find Medicare-approved suppliers. If your ZIP code is in a competitive bidding area, the items included in the program are marked with an orange star. You can also call 1‑800‑MEDICARE    (1-800-633-4227). TTY users should call 1-877-486-2048.  </a:t>
            </a:r>
          </a:p>
          <a:p>
            <a:pPr>
              <a:spcBef>
                <a:spcPts val="604"/>
              </a:spcBef>
            </a:pPr>
            <a:r>
              <a:rPr lang="en-US" b="0" kern="1200" baseline="0" dirty="0">
                <a:solidFill>
                  <a:schemeClr val="tx1"/>
                </a:solidFill>
              </a:rPr>
              <a:t>For more</a:t>
            </a:r>
            <a:r>
              <a:rPr lang="en-US" b="0" kern="1200" dirty="0">
                <a:solidFill>
                  <a:schemeClr val="tx1"/>
                </a:solidFill>
              </a:rPr>
              <a:t> information on the competitive bidding program, </a:t>
            </a:r>
            <a:r>
              <a:rPr lang="en-US" dirty="0"/>
              <a:t>you can </a:t>
            </a:r>
            <a:r>
              <a:rPr lang="en-US" b="0" kern="1200" dirty="0">
                <a:solidFill>
                  <a:schemeClr val="tx1"/>
                </a:solidFill>
              </a:rPr>
              <a:t>visit: </a:t>
            </a:r>
            <a:r>
              <a:rPr lang="en-US" dirty="0">
                <a:hlinkClick r:id="rId4"/>
              </a:rPr>
              <a:t>CMS.gov/Medicare/Medicare-Fee-for-Service-Payment/</a:t>
            </a:r>
            <a:r>
              <a:rPr lang="en-US" dirty="0" err="1">
                <a:hlinkClick r:id="rId4"/>
              </a:rPr>
              <a:t>DMEPOSCompetitiveBid</a:t>
            </a:r>
            <a:r>
              <a:rPr lang="en-US" dirty="0">
                <a:hlinkClick r:id="rId4"/>
              </a:rPr>
              <a:t>/</a:t>
            </a:r>
            <a:r>
              <a:rPr lang="en-US" dirty="0"/>
              <a:t>.</a:t>
            </a:r>
          </a:p>
          <a:p>
            <a:pPr>
              <a:spcBef>
                <a:spcPts val="604"/>
              </a:spcBef>
            </a:pPr>
            <a:endParaRPr lang="en-US" dirty="0"/>
          </a:p>
          <a:p>
            <a:pPr marL="0" lvl="1" indent="0">
              <a:spcBef>
                <a:spcPts val="604"/>
              </a:spcBef>
              <a:buNone/>
            </a:pPr>
            <a:endParaRPr lang="en-US" b="1" dirty="0">
              <a:ea typeface="Calibri"/>
              <a:cs typeface="Times New Roman"/>
            </a:endParaRPr>
          </a:p>
          <a:p>
            <a:pPr marL="235712" lvl="1" indent="-121225" defTabSz="955293">
              <a:spcBef>
                <a:spcPts val="604"/>
              </a:spcBef>
              <a:spcAft>
                <a:spcPct val="0"/>
              </a:spcAft>
              <a:defRPr/>
            </a:pPr>
            <a:endParaRPr lang="en-US" b="1"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24</a:t>
            </a:fld>
            <a:endParaRPr lang="en-US"/>
          </a:p>
        </p:txBody>
      </p:sp>
    </p:spTree>
    <p:extLst>
      <p:ext uri="{BB962C8B-B14F-4D97-AF65-F5344CB8AC3E}">
        <p14:creationId xmlns:p14="http://schemas.microsoft.com/office/powerpoint/2010/main" val="26724567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b="1" dirty="0">
                <a:cs typeface="Arial" charset="0"/>
              </a:rPr>
              <a:t>Home Health Services </a:t>
            </a:r>
            <a:r>
              <a:rPr lang="en-US" b="0" dirty="0">
                <a:cs typeface="Arial" charset="0"/>
              </a:rPr>
              <a:t>–</a:t>
            </a:r>
            <a:r>
              <a:rPr lang="en-US" b="1" dirty="0">
                <a:cs typeface="Arial" charset="0"/>
              </a:rPr>
              <a:t> </a:t>
            </a:r>
            <a:r>
              <a:rPr lang="en-US" dirty="0"/>
              <a:t>Medicare covers medically-necessary part-time or intermittent skilled nursing care, and/or physical therapy, speech-language pathology services, and/or services for people with a continuing need for occupational therapy. A doctor enrolled in Medicare, or certain health care providers who work with the doctor, must see you face-to-face before the doctor can certify that you need home health services. That doctor must order your care, and a Medicare-certified home health agency must provide it. Home health services may also include medical social services, part-time or intermittent home health aide services, durable medical equipment, and medical supplies for use at home. You must be homebound, as defined previously. You pay nothing for covered home health services. 	</a:t>
            </a:r>
          </a:p>
          <a:p>
            <a:pPr marL="0" lvl="1" indent="0">
              <a:spcBef>
                <a:spcPts val="604"/>
              </a:spcBef>
              <a:buNone/>
            </a:pPr>
            <a:r>
              <a:rPr lang="en-US" b="1" dirty="0">
                <a:ea typeface="Calibri"/>
                <a:cs typeface="Times New Roman"/>
              </a:rPr>
              <a:t>Other (including, but not limited to) </a:t>
            </a:r>
            <a:r>
              <a:rPr lang="en-US" b="0" dirty="0">
                <a:ea typeface="Calibri"/>
                <a:cs typeface="Times New Roman"/>
              </a:rPr>
              <a:t>–</a:t>
            </a:r>
            <a:r>
              <a:rPr lang="en-US" b="1" dirty="0">
                <a:ea typeface="Calibri"/>
                <a:cs typeface="Times New Roman"/>
              </a:rPr>
              <a:t> </a:t>
            </a:r>
            <a:r>
              <a:rPr lang="en-US" dirty="0">
                <a:ea typeface="Calibri"/>
                <a:cs typeface="Times New Roman"/>
              </a:rPr>
              <a:t>Medically-necessary clinical laboratory services, diabetes supplies, kidney dialysis services and supplies, mental health care, limited prescription drugs, diagnostic X-rays, MRIs, CT scans, EKGs, transplants and other services are covered. Costs vary.</a:t>
            </a:r>
            <a:endParaRPr lang="en-US" dirty="0"/>
          </a:p>
          <a:p>
            <a:pPr marL="498341" lvl="1" indent="-498341">
              <a:spcBef>
                <a:spcPts val="604"/>
              </a:spcBef>
              <a:buNone/>
            </a:pPr>
            <a:r>
              <a:rPr lang="en-US" b="1" dirty="0"/>
              <a:t>NOTE:  </a:t>
            </a:r>
            <a:r>
              <a:rPr lang="en-US" dirty="0"/>
              <a:t>Part A covers post-institutional home health services furnished during a home health spell of illness for up to 100 visits. After you exhaust 100 visits of Part A post-institutional home health services, Part B covers the balance of the home health spell of illness. The 100-visit limit does not apply to you if you’re only enrolled in Part A. If you’re enrolled only</a:t>
            </a:r>
            <a:r>
              <a:rPr lang="en-US" b="1" dirty="0"/>
              <a:t> </a:t>
            </a:r>
            <a:r>
              <a:rPr lang="en-US" dirty="0"/>
              <a:t>in Part B and qualify for the Medicare home health benefit, then all of your home health services are paid for under Part B. There is no 100-visit limit under Part B.</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25</a:t>
            </a:fld>
            <a:endParaRPr lang="en-US"/>
          </a:p>
        </p:txBody>
      </p:sp>
    </p:spTree>
    <p:extLst>
      <p:ext uri="{BB962C8B-B14F-4D97-AF65-F5344CB8AC3E}">
        <p14:creationId xmlns:p14="http://schemas.microsoft.com/office/powerpoint/2010/main" val="26864374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Medicare Part B-covered preventive services include the following: </a:t>
            </a:r>
          </a:p>
          <a:p>
            <a:pPr marL="171117" indent="-171117">
              <a:buFont typeface="Wingdings" pitchFamily="2" charset="2"/>
              <a:buChar char="§"/>
              <a:defRPr/>
            </a:pPr>
            <a:r>
              <a:rPr lang="en-US" dirty="0"/>
              <a:t>“Welcome to Medicare” preventive visit</a:t>
            </a:r>
          </a:p>
          <a:p>
            <a:pPr marL="171117" indent="-171117">
              <a:buFont typeface="Wingdings" pitchFamily="2" charset="2"/>
              <a:buChar char="§"/>
              <a:defRPr/>
            </a:pPr>
            <a:r>
              <a:rPr lang="en-US" dirty="0"/>
              <a:t>Annual “Wellness” visit</a:t>
            </a:r>
          </a:p>
          <a:p>
            <a:pPr marL="171117" indent="-171117">
              <a:buFont typeface="Wingdings" pitchFamily="2" charset="2"/>
              <a:buChar char="§"/>
              <a:defRPr/>
            </a:pPr>
            <a:r>
              <a:rPr lang="en-US" dirty="0"/>
              <a:t>Abdominal aortic aneurysm screening (one time,</a:t>
            </a:r>
            <a:r>
              <a:rPr lang="en-US" baseline="0" dirty="0"/>
              <a:t> and referral no longer required at Welcome to Medicare preventive visit)</a:t>
            </a:r>
            <a:endParaRPr lang="en-US" dirty="0"/>
          </a:p>
          <a:p>
            <a:pPr marL="171117" indent="-171117">
              <a:buFont typeface="Wingdings" pitchFamily="2" charset="2"/>
              <a:buChar char="§"/>
              <a:defRPr/>
            </a:pPr>
            <a:r>
              <a:rPr lang="en-US" dirty="0"/>
              <a:t>Behavioral therapy for cardiovascular disease</a:t>
            </a:r>
          </a:p>
          <a:p>
            <a:pPr marL="171117" indent="-171117">
              <a:buFont typeface="Wingdings" pitchFamily="2" charset="2"/>
              <a:buChar char="§"/>
              <a:defRPr/>
            </a:pPr>
            <a:r>
              <a:rPr lang="en-US" dirty="0"/>
              <a:t>Bone mass measurement</a:t>
            </a:r>
          </a:p>
          <a:p>
            <a:pPr marL="171117" indent="-171117">
              <a:buFont typeface="Wingdings" pitchFamily="2" charset="2"/>
              <a:buChar char="§"/>
              <a:defRPr/>
            </a:pPr>
            <a:r>
              <a:rPr lang="en-US" dirty="0"/>
              <a:t>Cardiovascular disease screenings</a:t>
            </a:r>
          </a:p>
          <a:p>
            <a:pPr marL="171117" indent="-171117">
              <a:buFont typeface="Wingdings" pitchFamily="2" charset="2"/>
              <a:buChar char="§"/>
              <a:defRPr/>
            </a:pPr>
            <a:r>
              <a:rPr lang="en-US" dirty="0"/>
              <a:t>Colorectal cancer screenings</a:t>
            </a:r>
          </a:p>
          <a:p>
            <a:pPr marL="171117" indent="-171117">
              <a:buFont typeface="Wingdings" pitchFamily="2" charset="2"/>
              <a:buChar char="§"/>
              <a:defRPr/>
            </a:pPr>
            <a:r>
              <a:rPr lang="en-US" dirty="0"/>
              <a:t>Depression screening</a:t>
            </a:r>
          </a:p>
          <a:p>
            <a:pPr marL="171117" indent="-171117">
              <a:buFont typeface="Wingdings" pitchFamily="2" charset="2"/>
              <a:buChar char="§"/>
              <a:defRPr/>
            </a:pPr>
            <a:r>
              <a:rPr lang="en-US" dirty="0"/>
              <a:t>Diabetes screenings</a:t>
            </a:r>
          </a:p>
          <a:p>
            <a:pPr marL="171117" indent="-171117">
              <a:buFont typeface="Wingdings" pitchFamily="2" charset="2"/>
              <a:buChar char="§"/>
              <a:defRPr/>
            </a:pPr>
            <a:r>
              <a:rPr lang="en-US" dirty="0"/>
              <a:t>Diabetes self-management training</a:t>
            </a:r>
          </a:p>
          <a:p>
            <a:pPr marL="171117" indent="-171117">
              <a:buFont typeface="Wingdings" pitchFamily="2" charset="2"/>
              <a:buChar char="§"/>
              <a:defRPr/>
            </a:pPr>
            <a:r>
              <a:rPr lang="en-US" dirty="0"/>
              <a:t>Flu shots</a:t>
            </a:r>
          </a:p>
          <a:p>
            <a:pPr marL="171117" indent="-171117">
              <a:buFont typeface="Wingdings" pitchFamily="2" charset="2"/>
              <a:buChar char="§"/>
            </a:pPr>
            <a:r>
              <a:rPr lang="en-US" dirty="0"/>
              <a:t>Glaucoma tests</a:t>
            </a:r>
          </a:p>
          <a:p>
            <a:pPr marL="171117" indent="-171117">
              <a:buFont typeface="Wingdings" pitchFamily="2" charset="2"/>
              <a:buChar char="§"/>
            </a:pPr>
            <a:r>
              <a:rPr lang="en-US" dirty="0"/>
              <a:t>Hepatitis B shots</a:t>
            </a:r>
          </a:p>
          <a:p>
            <a:pPr marL="171117" indent="-171117">
              <a:buFont typeface="Wingdings" pitchFamily="2" charset="2"/>
              <a:buChar char="§"/>
            </a:pPr>
            <a:r>
              <a:rPr lang="en-US" dirty="0"/>
              <a:t>HIV screening</a:t>
            </a:r>
          </a:p>
          <a:p>
            <a:pPr marL="171117" indent="-171117">
              <a:buFont typeface="Wingdings" pitchFamily="2" charset="2"/>
              <a:buChar char="§"/>
            </a:pPr>
            <a:r>
              <a:rPr lang="en-US" dirty="0"/>
              <a:t>Mammograms (screening)</a:t>
            </a:r>
          </a:p>
          <a:p>
            <a:pPr marL="171117" indent="-171117">
              <a:buFont typeface="Wingdings" pitchFamily="2" charset="2"/>
              <a:buChar char="§"/>
            </a:pPr>
            <a:r>
              <a:rPr lang="en-US" dirty="0"/>
              <a:t>Obesity screening and counseling</a:t>
            </a:r>
          </a:p>
          <a:p>
            <a:pPr marL="171117" indent="-171117">
              <a:buFont typeface="Wingdings" pitchFamily="2" charset="2"/>
              <a:buChar char="§"/>
            </a:pPr>
            <a:r>
              <a:rPr lang="en-US" dirty="0"/>
              <a:t>Pap test, pelvic exam, and clinical breast exam</a:t>
            </a:r>
          </a:p>
          <a:p>
            <a:pPr marL="171117" indent="-171117">
              <a:buFont typeface="Wingdings" pitchFamily="2" charset="2"/>
              <a:buChar char="§"/>
            </a:pPr>
            <a:r>
              <a:rPr lang="en-US" dirty="0"/>
              <a:t>Pneumococcal pneumonia shot</a:t>
            </a:r>
          </a:p>
          <a:p>
            <a:pPr marL="171117" indent="-171117">
              <a:buFont typeface="Wingdings" pitchFamily="2" charset="2"/>
              <a:buChar char="§"/>
            </a:pPr>
            <a:r>
              <a:rPr lang="en-US" dirty="0"/>
              <a:t>Prostate cancer screening</a:t>
            </a:r>
          </a:p>
          <a:p>
            <a:pPr marL="171117" indent="-171117">
              <a:buFont typeface="Wingdings" pitchFamily="2" charset="2"/>
              <a:buChar char="§"/>
            </a:pPr>
            <a:r>
              <a:rPr lang="en-US" dirty="0"/>
              <a:t>Sexually transmitted infection screening (STIs) and high-intensity behavioral counseling to prevent STIs</a:t>
            </a:r>
          </a:p>
          <a:p>
            <a:pPr marL="171117" indent="-171117">
              <a:buFont typeface="Wingdings" pitchFamily="2" charset="2"/>
              <a:buChar char="§"/>
            </a:pPr>
            <a:r>
              <a:rPr lang="en-US" dirty="0"/>
              <a:t>Smoking cessation</a:t>
            </a:r>
          </a:p>
          <a:p>
            <a:pPr>
              <a:buFont typeface="Wingdings" pitchFamily="2" charset="2"/>
              <a:buChar char="§"/>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26</a:t>
            </a:fld>
            <a:endParaRPr lang="en-US"/>
          </a:p>
        </p:txBody>
      </p:sp>
    </p:spTree>
    <p:extLst>
      <p:ext uri="{BB962C8B-B14F-4D97-AF65-F5344CB8AC3E}">
        <p14:creationId xmlns:p14="http://schemas.microsoft.com/office/powerpoint/2010/main" val="3433387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Medicare Part A and Part B don’t cover everything. If you need certain services that Medicare doesn’t cover, you’ll have to pay out-of-pocket unless you have other insurance to cover the costs. Even if Medicare covers a service or item, you generally have to pay deductibles, coinsurance, and copayments. </a:t>
            </a:r>
          </a:p>
          <a:p>
            <a:pPr>
              <a:spcBef>
                <a:spcPts val="604"/>
              </a:spcBef>
            </a:pPr>
            <a:r>
              <a:rPr lang="en-US" dirty="0"/>
              <a:t>Items and services that Medicare doesn’t cover include, but aren’t limited to, long-term care*, routine dental care, dentures, cosmetic surgery, acupuncture, hearing aids, and exams for fitting hearing aids. </a:t>
            </a:r>
          </a:p>
          <a:p>
            <a:pPr>
              <a:spcBef>
                <a:spcPts val="604"/>
              </a:spcBef>
            </a:pPr>
            <a:r>
              <a:rPr lang="en-US" dirty="0"/>
              <a:t>*Long-term care includes medical and non-medical care for people who have a chronic illness or disability. Non-medical care includes non-skilled personal care assistance, such as help with everyday activities like dressing, bathing, and using the bathroom. Long-term care can be provided at home, in the community, in assisted living, or in a nursing home.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27</a:t>
            </a:fld>
            <a:endParaRPr lang="en-US"/>
          </a:p>
        </p:txBody>
      </p:sp>
    </p:spTree>
    <p:extLst>
      <p:ext uri="{BB962C8B-B14F-4D97-AF65-F5344CB8AC3E}">
        <p14:creationId xmlns:p14="http://schemas.microsoft.com/office/powerpoint/2010/main" val="26911412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Under Original Medicare, if the Part B deductible ($257 in 2025), applies you must pay all costs until you meet the yearly Part B deductible before Medicare begins to pay its share. Then, after your deductible is met, you typically pay 20 percent of the Medicare-approved amount of the service, if the doctor or other health care provider accepts assignment (see slide 42). There’s no yearly limit for what you pay out-of-pocket. You also pay some copayments or coinsurance for Part B services. The amount depends upon the service, but is 20 percent in most cases. </a:t>
            </a:r>
          </a:p>
          <a:p>
            <a:pPr>
              <a:spcBef>
                <a:spcPts val="604"/>
              </a:spcBef>
            </a:pPr>
            <a:r>
              <a:rPr lang="en-US" dirty="0"/>
              <a:t>You pay nothing for most preventive services if you get the services from a doctor or other qualified health care provider who accepts assignment. However, for some preventive services, you may have to pay a deductible, coinsurance, or both. </a:t>
            </a:r>
          </a:p>
          <a:p>
            <a:pPr>
              <a:spcBef>
                <a:spcPts val="604"/>
              </a:spcBef>
            </a:pPr>
            <a:r>
              <a:rPr lang="en-US" dirty="0"/>
              <a:t>If you can’t afford to pay these costs, there are programs that may help. These programs are discussed later in this presentation.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28</a:t>
            </a:fld>
            <a:endParaRPr lang="en-US"/>
          </a:p>
        </p:txBody>
      </p:sp>
    </p:spTree>
    <p:extLst>
      <p:ext uri="{BB962C8B-B14F-4D97-AF65-F5344CB8AC3E}">
        <p14:creationId xmlns:p14="http://schemas.microsoft.com/office/powerpoint/2010/main" val="35630448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You pay the Part B premium each month. Most people will pay the standard premium amount, which is $185.00 in 2025. However, if your modified adjusted gross income as reported on your IRS tax return from 2 years ago (the most recent tax return information provided to Social Security by the IRS), is above a certain amount, you may pay more. Below are the 2025 Part B premiums based on the modified adjusted gross income for an individual. The income ranges for joint returns are double that of individual returns. </a:t>
            </a:r>
          </a:p>
          <a:p>
            <a:pPr marL="174316" lvl="1" indent="-174316">
              <a:spcBef>
                <a:spcPts val="604"/>
              </a:spcBef>
              <a:defRPr/>
            </a:pPr>
            <a:r>
              <a:rPr lang="en-US" dirty="0"/>
              <a:t>$106,000 or less, the Part B premium is $185.00 per month </a:t>
            </a:r>
          </a:p>
          <a:p>
            <a:pPr marL="174316" lvl="1" indent="-174316">
              <a:spcBef>
                <a:spcPts val="604"/>
              </a:spcBef>
              <a:defRPr/>
            </a:pPr>
            <a:r>
              <a:rPr lang="en-US" dirty="0"/>
              <a:t>$106,000.01- $133,000, the Part B premium is $259.00 per month</a:t>
            </a:r>
          </a:p>
          <a:p>
            <a:pPr marL="174316" lvl="1" indent="-174316">
              <a:spcBef>
                <a:spcPts val="604"/>
              </a:spcBef>
              <a:defRPr/>
            </a:pPr>
            <a:r>
              <a:rPr lang="en-US" dirty="0"/>
              <a:t>$133,000.01- $167,000, the Part B premium is $370.00 per month</a:t>
            </a:r>
          </a:p>
          <a:p>
            <a:pPr marL="174316" lvl="1" indent="-174316">
              <a:spcBef>
                <a:spcPts val="604"/>
              </a:spcBef>
              <a:defRPr/>
            </a:pPr>
            <a:r>
              <a:rPr lang="en-US" dirty="0"/>
              <a:t>$167,000.01- $200,000 the Part B premium is $480.90 per month</a:t>
            </a:r>
          </a:p>
          <a:p>
            <a:pPr marL="174316" marR="0" lvl="1" indent="-174316" algn="l" defTabSz="914400" rtl="0" eaLnBrk="1" fontAlgn="auto" latinLnBrk="0" hangingPunct="1">
              <a:lnSpc>
                <a:spcPct val="100000"/>
              </a:lnSpc>
              <a:spcBef>
                <a:spcPts val="604"/>
              </a:spcBef>
              <a:spcAft>
                <a:spcPts val="0"/>
              </a:spcAft>
              <a:buClrTx/>
              <a:buSzTx/>
              <a:buFontTx/>
              <a:buNone/>
              <a:tabLst/>
              <a:defRPr/>
            </a:pPr>
            <a:r>
              <a:rPr lang="en-US" dirty="0"/>
              <a:t>$200,000.01- $500,000 the Part B premium is $591.90</a:t>
            </a:r>
            <a:r>
              <a:rPr lang="en-US" baseline="0" dirty="0"/>
              <a:t> </a:t>
            </a:r>
            <a:r>
              <a:rPr lang="en-US" dirty="0"/>
              <a:t>per month</a:t>
            </a:r>
          </a:p>
          <a:p>
            <a:pPr marL="174316" lvl="1" indent="-174316">
              <a:spcBef>
                <a:spcPts val="604"/>
              </a:spcBef>
              <a:defRPr/>
            </a:pPr>
            <a:r>
              <a:rPr lang="en-US" dirty="0"/>
              <a:t>Above $500,000, the Part B premium is $628.90 per month</a:t>
            </a:r>
          </a:p>
          <a:p>
            <a:pPr marL="0" lvl="1" indent="0">
              <a:spcBef>
                <a:spcPts val="604"/>
              </a:spcBef>
              <a:buNone/>
              <a:defRPr/>
            </a:pPr>
            <a:r>
              <a:rPr lang="en-US" dirty="0"/>
              <a:t>If you have to pay a higher amount for your Part B premium and you disagree (for example, if your income goes down), call Social Security at 1-800‑772-1213. TTY users should call 1‑800‑325‑0778. </a:t>
            </a:r>
          </a:p>
          <a:p>
            <a:pPr marL="0" lvl="1" indent="0">
              <a:spcBef>
                <a:spcPts val="604"/>
              </a:spcBef>
              <a:buNone/>
              <a:defRPr/>
            </a:pPr>
            <a:r>
              <a:rPr lang="en-US" dirty="0"/>
              <a:t>Remember that this premium may be higher if you didn’t choose Part B when you first became eligible. The cost of Part B may go up 10 percent for each 12-month period that you could have had Part B but didn’t take it. An exception would be if you or your spouse (or family member if you’re disabled), is still employed and you’re covered by a group health plan through that employment. In that case, you’re eligible to enroll in Part B during a Special Enrollment Period and you won’t pay a penalty.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29</a:t>
            </a:fld>
            <a:endParaRPr lang="en-US"/>
          </a:p>
        </p:txBody>
      </p:sp>
    </p:spTree>
    <p:extLst>
      <p:ext uri="{BB962C8B-B14F-4D97-AF65-F5344CB8AC3E}">
        <p14:creationId xmlns:p14="http://schemas.microsoft.com/office/powerpoint/2010/main" val="42128691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defRPr/>
            </a:pPr>
            <a:r>
              <a:rPr lang="en-US" dirty="0"/>
              <a:t>The Part B premium is deducted from monthly Social Security, Railroad</a:t>
            </a:r>
            <a:r>
              <a:rPr lang="en-US" baseline="0" dirty="0"/>
              <a:t> Retirement or federal retirement benefit payments.</a:t>
            </a:r>
            <a:endParaRPr lang="en-US" dirty="0"/>
          </a:p>
          <a:p>
            <a:pPr>
              <a:spcBef>
                <a:spcPts val="638"/>
              </a:spcBef>
              <a:defRPr/>
            </a:pPr>
            <a:r>
              <a:rPr lang="en-US" dirty="0"/>
              <a:t>If you don’t get a retirement payment or your payment isn’t enough to cover the premium, you’ll get a bill from Medicare for your Part B premium. The bill can be paid by credit card, check,</a:t>
            </a:r>
            <a:r>
              <a:rPr lang="en-US" baseline="0" dirty="0"/>
              <a:t> or money order.</a:t>
            </a:r>
          </a:p>
          <a:p>
            <a:pPr>
              <a:spcBef>
                <a:spcPts val="638"/>
              </a:spcBef>
              <a:defRPr/>
            </a:pPr>
            <a:r>
              <a:rPr lang="en-US" dirty="0"/>
              <a:t>For information about Medicare Part B premiums, call Social Security, the Railroad</a:t>
            </a:r>
            <a:r>
              <a:rPr lang="en-US" baseline="0" dirty="0"/>
              <a:t> </a:t>
            </a:r>
            <a:r>
              <a:rPr lang="en-US" dirty="0"/>
              <a:t>Retirement</a:t>
            </a:r>
            <a:r>
              <a:rPr lang="en-US" baseline="0" dirty="0"/>
              <a:t> </a:t>
            </a:r>
            <a:r>
              <a:rPr lang="en-US" dirty="0"/>
              <a:t>Board, or the Office of Personnel Management for retired federal employees.</a:t>
            </a:r>
          </a:p>
          <a:p>
            <a:pPr>
              <a:spcBef>
                <a:spcPts val="604"/>
              </a:spcBef>
            </a:pPr>
            <a:r>
              <a:rPr lang="en-US" dirty="0"/>
              <a:t>If you can’t afford to pay these costs, there are programs that may help. These programs are discussed later in this presentation. </a:t>
            </a:r>
          </a:p>
          <a:p>
            <a:pPr>
              <a:defRPr/>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30</a:t>
            </a:fld>
            <a:endParaRPr lang="en-US"/>
          </a:p>
        </p:txBody>
      </p:sp>
    </p:spTree>
    <p:extLst>
      <p:ext uri="{BB962C8B-B14F-4D97-AF65-F5344CB8AC3E}">
        <p14:creationId xmlns:p14="http://schemas.microsoft.com/office/powerpoint/2010/main" val="32814551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defRPr/>
            </a:pPr>
            <a:r>
              <a:rPr lang="en-US" dirty="0"/>
              <a:t>If you don’t take Part B when you’re first eligible, you may have to wait to sign up during the annual General Enrollment Period that runs from January 1 through March 31 of each year. Your coverage will be effective July 1 of that year.  </a:t>
            </a:r>
          </a:p>
          <a:p>
            <a:pPr>
              <a:spcBef>
                <a:spcPts val="604"/>
              </a:spcBef>
              <a:defRPr/>
            </a:pPr>
            <a:r>
              <a:rPr lang="en-US" dirty="0"/>
              <a:t>If you don’t take Part B when you’re first eligible, you’ll have to pay a premium penalty of 10 percent for each full 12-month period you could have had Part B but didn’t sign up for it, except in special situations. In most cases, you’ll have to pay this penalty for as long as you have Part B.</a:t>
            </a:r>
          </a:p>
          <a:p>
            <a:pPr>
              <a:spcBef>
                <a:spcPts val="604"/>
              </a:spcBef>
            </a:pPr>
            <a:r>
              <a:rPr lang="en-US" dirty="0"/>
              <a:t>Having coverage through an employer (including federal or state employment, but not military service), or union while you or your spouse (or family member if you’re disabled) is still working can affect your Part B enrollment rights. If you’re covered through active employment (yours or your spouses), you have a Special Enrollment Period (SEP). This means you can join Part B anytime that you or your spouse (or family member if you’re disabled) is working, and covered by a group health plan through the employer or union based on that work, or during the 8-month period that begins the month after the employment ends or the group health plan coverage ends, whichever happens first. Usually, you don’t pay a late enrollment penalty if you sign up during a SEP. This SEP doesn’t apply to people with End‑Stage Renal Disease. </a:t>
            </a:r>
          </a:p>
          <a:p>
            <a:pPr>
              <a:spcBef>
                <a:spcPts val="604"/>
              </a:spcBef>
            </a:pPr>
            <a:r>
              <a:rPr lang="en-US" dirty="0"/>
              <a:t>You should contact your employer or union benefits administrator to find out how your insurance works with Medicare and if it would be to your advantage to delay Part B enrollment.</a:t>
            </a:r>
          </a:p>
          <a:p>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31</a:t>
            </a:fld>
            <a:endParaRPr lang="en-US"/>
          </a:p>
        </p:txBody>
      </p:sp>
    </p:spTree>
    <p:extLst>
      <p:ext uri="{BB962C8B-B14F-4D97-AF65-F5344CB8AC3E}">
        <p14:creationId xmlns:p14="http://schemas.microsoft.com/office/powerpoint/2010/main" val="27606332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defRPr/>
            </a:pPr>
            <a:r>
              <a:rPr lang="en-US" dirty="0"/>
              <a:t>Lesson 2,</a:t>
            </a:r>
            <a:r>
              <a:rPr lang="en-US" baseline="0" dirty="0"/>
              <a:t> “</a:t>
            </a:r>
            <a:r>
              <a:rPr lang="en-US" i="0" baseline="0" dirty="0"/>
              <a:t>Your Medicare Coverage Choices,” </a:t>
            </a:r>
            <a:r>
              <a:rPr lang="en-US" baseline="0" dirty="0"/>
              <a:t>explains</a:t>
            </a:r>
            <a:r>
              <a:rPr lang="en-US" dirty="0"/>
              <a:t>:</a:t>
            </a:r>
          </a:p>
          <a:p>
            <a:pPr marL="177508" lvl="1" indent="-177508">
              <a:spcBef>
                <a:spcPts val="638"/>
              </a:spcBef>
              <a:defRPr/>
            </a:pPr>
            <a:r>
              <a:rPr lang="en-US" dirty="0">
                <a:cs typeface="Arial" charset="0"/>
              </a:rPr>
              <a:t>Original Medicare (Part A and Part B)</a:t>
            </a:r>
          </a:p>
          <a:p>
            <a:pPr marL="386613" lvl="2" indent="-177508">
              <a:spcBef>
                <a:spcPts val="638"/>
              </a:spcBef>
              <a:defRPr/>
            </a:pPr>
            <a:r>
              <a:rPr lang="en-US" dirty="0">
                <a:cs typeface="Arial" charset="0"/>
              </a:rPr>
              <a:t>Assignment</a:t>
            </a:r>
          </a:p>
          <a:p>
            <a:pPr marL="386613" lvl="2" indent="-177508">
              <a:spcBef>
                <a:spcPts val="638"/>
              </a:spcBef>
              <a:defRPr/>
            </a:pPr>
            <a:r>
              <a:rPr lang="en-US" dirty="0">
                <a:cs typeface="Arial" charset="0"/>
              </a:rPr>
              <a:t>Private</a:t>
            </a:r>
            <a:r>
              <a:rPr lang="en-US" baseline="0" dirty="0">
                <a:cs typeface="Arial" charset="0"/>
              </a:rPr>
              <a:t> Contracts </a:t>
            </a:r>
            <a:endParaRPr lang="en-US" dirty="0">
              <a:cs typeface="Arial" charset="0"/>
            </a:endParaRPr>
          </a:p>
          <a:p>
            <a:pPr marL="386613" lvl="2" indent="-177508">
              <a:spcBef>
                <a:spcPts val="638"/>
              </a:spcBef>
              <a:defRPr/>
            </a:pPr>
            <a:r>
              <a:rPr lang="en-US" dirty="0" err="1">
                <a:cs typeface="Arial" charset="0"/>
              </a:rPr>
              <a:t>Medigap</a:t>
            </a:r>
            <a:r>
              <a:rPr lang="en-US" dirty="0">
                <a:cs typeface="Arial" charset="0"/>
              </a:rPr>
              <a:t> Policies</a:t>
            </a:r>
          </a:p>
          <a:p>
            <a:pPr marL="177508" lvl="1" indent="-177508">
              <a:spcBef>
                <a:spcPts val="638"/>
              </a:spcBef>
              <a:defRPr/>
            </a:pPr>
            <a:r>
              <a:rPr lang="en-US" dirty="0">
                <a:cs typeface="Arial" charset="0"/>
              </a:rPr>
              <a:t>Medicare Advantage Plans (Part C) </a:t>
            </a:r>
          </a:p>
          <a:p>
            <a:pPr marL="177508" lvl="1" indent="-177508">
              <a:spcBef>
                <a:spcPts val="638"/>
              </a:spcBef>
              <a:defRPr/>
            </a:pPr>
            <a:r>
              <a:rPr lang="en-US" dirty="0">
                <a:cs typeface="Arial" charset="0"/>
              </a:rPr>
              <a:t>Other Medicare Health Plans </a:t>
            </a:r>
          </a:p>
          <a:p>
            <a:pPr marL="177508" lvl="1" indent="-177508">
              <a:spcBef>
                <a:spcPts val="638"/>
              </a:spcBef>
              <a:defRPr/>
            </a:pPr>
            <a:r>
              <a:rPr lang="en-US" dirty="0">
                <a:cs typeface="Arial" charset="0"/>
              </a:rPr>
              <a:t>Medicare Prescription Drug Coverage (Part D)</a:t>
            </a:r>
          </a:p>
          <a:p>
            <a:pPr marL="177508" lvl="1" indent="-177508">
              <a:spcBef>
                <a:spcPts val="638"/>
              </a:spcBef>
              <a:buNone/>
              <a:defRPr/>
            </a:pPr>
            <a:endParaRPr lang="en-US" dirty="0">
              <a:cs typeface="Arial" charset="0"/>
            </a:endParaRPr>
          </a:p>
          <a:p>
            <a:pPr marL="177508" lvl="1" indent="-177508">
              <a:spcBef>
                <a:spcPts val="638"/>
              </a:spcBef>
              <a:defRPr/>
            </a:pPr>
            <a:endParaRPr lang="en-US" dirty="0">
              <a:cs typeface="Arial" charset="0"/>
            </a:endParaRP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32</a:t>
            </a:fld>
            <a:endParaRPr lang="en-US"/>
          </a:p>
        </p:txBody>
      </p:sp>
    </p:spTree>
    <p:extLst>
      <p:ext uri="{BB962C8B-B14F-4D97-AF65-F5344CB8AC3E}">
        <p14:creationId xmlns:p14="http://schemas.microsoft.com/office/powerpoint/2010/main" val="33596515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Original Medicare is one of the coverage choices in the Medicare program. You’ll be in Original Medicare unless you choose to join a Medicare Advantage Plan or other Medicare health plan. Original Medicare is a fee-for-service program that is managed by the federal government. With Original Medicare, you can go to any doctor, supplier, hospital, or facility that accepts Medicare and is accepting new Medicare patients.</a:t>
            </a:r>
          </a:p>
          <a:p>
            <a:pPr>
              <a:spcBef>
                <a:spcPts val="604"/>
              </a:spcBef>
            </a:pPr>
            <a:r>
              <a:rPr lang="en-US" dirty="0"/>
              <a:t>If you have Medicare Part A, you get all medically-necessary Part A-covered services. If you have Medicare Part B, you get all medically-necessary Part B-covered services. As we mentioned earlier, Part A is premium-free for most people. For Medicare Part B you pay a monthly premium. The standard Medicare Part B monthly premium is $185.00 in 2025. </a:t>
            </a:r>
          </a:p>
          <a:p>
            <a:pPr>
              <a:spcBef>
                <a:spcPts val="604"/>
              </a:spcBef>
            </a:pPr>
            <a:r>
              <a:rPr lang="en-US" dirty="0"/>
              <a:t>In Original Medicare, you also pay deductibles,</a:t>
            </a:r>
            <a:r>
              <a:rPr lang="en-US" baseline="0" dirty="0"/>
              <a:t> </a:t>
            </a:r>
            <a:r>
              <a:rPr lang="en-US" dirty="0"/>
              <a:t>coinsurance or copayments. After you receive health care services, you’ll get a notice in the mail, called a Medicare Summary Notice (MSN), that lists the services you received, what was charged, what Medicare paid, and how much you may be billed. If you disagree with the information on the MSN or with any bill you receive, you can file an appeal. There’s information on the MSN about how to ask for an appeal.</a:t>
            </a:r>
          </a:p>
          <a:p>
            <a:pPr>
              <a:spcBef>
                <a:spcPts val="604"/>
              </a:spcBef>
            </a:pPr>
            <a:r>
              <a:rPr lang="en-US" dirty="0"/>
              <a:t>If you’re in Original Medicare, you can also join a Medicare Prescription Drug Plan (Part D plan), to add drug coverage.</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33</a:t>
            </a:fld>
            <a:endParaRPr lang="en-US"/>
          </a:p>
        </p:txBody>
      </p:sp>
    </p:spTree>
    <p:extLst>
      <p:ext uri="{BB962C8B-B14F-4D97-AF65-F5344CB8AC3E}">
        <p14:creationId xmlns:p14="http://schemas.microsoft.com/office/powerpoint/2010/main" val="2564041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Assignment means that your doctor, provider, or supplier agrees (or is required by law), to accept the Medicare-approved amount as full payment for covered services. </a:t>
            </a:r>
          </a:p>
          <a:p>
            <a:pPr>
              <a:spcBef>
                <a:spcPts val="604"/>
              </a:spcBef>
            </a:pPr>
            <a:r>
              <a:rPr lang="en-US" dirty="0"/>
              <a:t>Most doctors, providers, and suppliers accept assignment, but you should always check to make sure. Participating providers have signed an agreement to accept assignment for all Medicare-covered services. </a:t>
            </a:r>
          </a:p>
          <a:p>
            <a:pPr>
              <a:spcBef>
                <a:spcPts val="604"/>
              </a:spcBef>
            </a:pPr>
            <a:r>
              <a:rPr lang="en-US" dirty="0"/>
              <a:t>Here’s what happens if your doctor, provider, or supplier accepts assignment: </a:t>
            </a:r>
          </a:p>
          <a:p>
            <a:pPr marL="172716" indent="-172716">
              <a:spcBef>
                <a:spcPts val="604"/>
              </a:spcBef>
              <a:buFont typeface="Wingdings" pitchFamily="2" charset="2"/>
              <a:buChar char="§"/>
            </a:pPr>
            <a:r>
              <a:rPr lang="en-US" dirty="0"/>
              <a:t>Your out-of-pocket costs may be less. </a:t>
            </a:r>
          </a:p>
          <a:p>
            <a:pPr marL="172716" indent="-172716">
              <a:spcBef>
                <a:spcPts val="604"/>
              </a:spcBef>
              <a:buFont typeface="Wingdings" pitchFamily="2" charset="2"/>
              <a:buChar char="§"/>
            </a:pPr>
            <a:r>
              <a:rPr lang="en-US" dirty="0"/>
              <a:t>They agree to charge you only the Medicare deductible and coinsurance amount, and usually wait for Medicare to pay its share before asking you to pay your share. </a:t>
            </a:r>
          </a:p>
          <a:p>
            <a:pPr marL="172716" indent="-172716">
              <a:spcBef>
                <a:spcPts val="604"/>
              </a:spcBef>
              <a:buFont typeface="Wingdings" pitchFamily="2" charset="2"/>
              <a:buChar char="§"/>
            </a:pPr>
            <a:r>
              <a:rPr lang="en-US" dirty="0"/>
              <a:t>They have to submit your claim directly to Medicare and can’t charge you for submitting the claim. </a:t>
            </a:r>
          </a:p>
          <a:p>
            <a:pPr>
              <a:spcBef>
                <a:spcPts val="604"/>
              </a:spcBef>
            </a:pPr>
            <a:r>
              <a:rPr lang="en-US" dirty="0"/>
              <a:t>In some cases, doctors, providers, and suppliers must accept assignment, like when they have a participation agreement with Medicare and give you Medicare-covered services.</a:t>
            </a:r>
          </a:p>
          <a:p>
            <a:pPr lvl="1">
              <a:spcBef>
                <a:spcPts val="604"/>
              </a:spcBef>
            </a:pPr>
            <a:endParaRPr lang="en-US" dirty="0"/>
          </a:p>
          <a:p>
            <a:pPr lvl="1">
              <a:spcBef>
                <a:spcPts val="604"/>
              </a:spcBef>
              <a:buNone/>
            </a:pPr>
            <a:endParaRPr lang="en-US" dirty="0"/>
          </a:p>
          <a:p>
            <a:pPr>
              <a:spcBef>
                <a:spcPts val="604"/>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34</a:t>
            </a:fld>
            <a:endParaRPr lang="en-US"/>
          </a:p>
        </p:txBody>
      </p:sp>
    </p:spTree>
    <p:extLst>
      <p:ext uri="{BB962C8B-B14F-4D97-AF65-F5344CB8AC3E}">
        <p14:creationId xmlns:p14="http://schemas.microsoft.com/office/powerpoint/2010/main" val="20668286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17"/>
              </a:spcBef>
            </a:pPr>
            <a:r>
              <a:rPr lang="en-US" sz="1200" dirty="0"/>
              <a:t>“Non-participating” providers haven’t signed an agreement to accept assignment for all Medicare‑covered services, but they can still choose to accept assignment for individual services. </a:t>
            </a:r>
          </a:p>
          <a:p>
            <a:pPr>
              <a:spcBef>
                <a:spcPts val="317"/>
              </a:spcBef>
            </a:pPr>
            <a:r>
              <a:rPr lang="en-US" sz="1200" dirty="0"/>
              <a:t>Here’s what happens if your doctor, provider, or supplier </a:t>
            </a:r>
            <a:r>
              <a:rPr lang="en-US" sz="1200" b="1" dirty="0"/>
              <a:t>doesn’t accept </a:t>
            </a:r>
            <a:r>
              <a:rPr lang="en-US" sz="1200" dirty="0"/>
              <a:t>assignment: </a:t>
            </a:r>
          </a:p>
          <a:p>
            <a:pPr marL="172716" indent="-172716">
              <a:spcBef>
                <a:spcPts val="317"/>
              </a:spcBef>
              <a:buFont typeface="Wingdings" pitchFamily="2" charset="2"/>
              <a:buChar char="§"/>
            </a:pPr>
            <a:r>
              <a:rPr lang="en-US" sz="1200" dirty="0"/>
              <a:t>You might have to pay the entire charge at the time of service. Your doctor, provider, or supplier is supposed to submit a claim to Medicare for any Medicare‑covered services they provide to you. They can’t charge you for submitting a claim. If they don’t submit the Medicare claim once you ask them to, call 1‑800‑MEDICARE (1‑800‑633‑4227). TTY users should call 1‑877‑486‑2048.</a:t>
            </a:r>
            <a:r>
              <a:rPr lang="en-US" sz="1200" b="1" dirty="0"/>
              <a:t> </a:t>
            </a:r>
            <a:r>
              <a:rPr lang="en-US" sz="1200" dirty="0"/>
              <a:t>In some cases, you might have to submit your own claim to Medicare using form CMS‑1490S to get paid back. Visit </a:t>
            </a:r>
            <a:r>
              <a:rPr lang="en-US" sz="1200" dirty="0">
                <a:hlinkClick r:id="rId3"/>
              </a:rPr>
              <a:t>medicare.gov/forms-help-and-resources/forms/medicare-forms.html</a:t>
            </a:r>
            <a:r>
              <a:rPr lang="en-US" sz="1200" dirty="0"/>
              <a:t> for the form and instructions,.</a:t>
            </a:r>
          </a:p>
          <a:p>
            <a:pPr marL="172716" indent="-172716">
              <a:spcBef>
                <a:spcPts val="317"/>
              </a:spcBef>
              <a:buFont typeface="Wingdings" pitchFamily="2" charset="2"/>
              <a:buChar char="§"/>
            </a:pPr>
            <a:r>
              <a:rPr lang="en-US" sz="1200" dirty="0"/>
              <a:t>They can charge you more than the Medicare-approved amount, but there’s a limit called “the limiting charge” or “excess charge.” The provider can only charge you up to 15 percent over the amount that non‑participating providers are paid. Non‑participating providers are paid 95 percent of the fee schedule amount. The limiting charge applies only to certain Medicare-covered services and doesn’t apply to some supplies and durable medical equipment. </a:t>
            </a:r>
          </a:p>
          <a:p>
            <a:pPr>
              <a:spcBef>
                <a:spcPts val="317"/>
              </a:spcBef>
            </a:pPr>
            <a:r>
              <a:rPr lang="en-US" sz="1200" dirty="0"/>
              <a:t>To find out if your doctors, suppliers, and other health care providers accept assignment or participate in Medicare, visit </a:t>
            </a:r>
            <a:r>
              <a:rPr lang="en-US" sz="1200" dirty="0">
                <a:hlinkClick r:id="rId4"/>
              </a:rPr>
              <a:t>medicare.gov/physician</a:t>
            </a:r>
            <a:r>
              <a:rPr lang="en-US" sz="1200" dirty="0"/>
              <a:t> or </a:t>
            </a:r>
            <a:r>
              <a:rPr lang="en-US" sz="1200" dirty="0">
                <a:hlinkClick r:id="rId5"/>
              </a:rPr>
              <a:t>medicare.gov/supplier</a:t>
            </a:r>
            <a:r>
              <a:rPr lang="en-US" sz="1200" dirty="0"/>
              <a:t>.</a:t>
            </a:r>
            <a:endParaRPr lang="en-US" sz="1200" dirty="0">
              <a:solidFill>
                <a:srgbClr val="231F20"/>
              </a:solidFill>
            </a:endParaRPr>
          </a:p>
          <a:p>
            <a:pPr indent="16779">
              <a:spcBef>
                <a:spcPts val="317"/>
              </a:spcBef>
              <a:defRPr/>
            </a:pPr>
            <a:r>
              <a:rPr lang="en-US" sz="1200" dirty="0">
                <a:solidFill>
                  <a:srgbClr val="231F20"/>
                </a:solidFill>
              </a:rPr>
              <a:t>If you get your Medicare Part B-covered prescription drugs or supplies from a supplier or pharmacy not enrolled in the Medicare program, they’re supposed to submit a claim to Medicare for any Medicare-covered services they provide to you. They can’t charge you for submitting a claim. If they don’t submit the Medicare claim once you ask them to, call 1-800-MEDICARE (1-800-633-4227). TTY users should call 1-877-486-2048.</a:t>
            </a:r>
            <a:endParaRPr lang="en-US" sz="1200"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35</a:t>
            </a:fld>
            <a:endParaRPr lang="en-US"/>
          </a:p>
        </p:txBody>
      </p:sp>
    </p:spTree>
    <p:extLst>
      <p:ext uri="{BB962C8B-B14F-4D97-AF65-F5344CB8AC3E}">
        <p14:creationId xmlns:p14="http://schemas.microsoft.com/office/powerpoint/2010/main" val="11416429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A private contract is an agreement between you and a doctor who has decided not to furnish services through the Medicare program. The private contract only applies to services given by the doctor who asked you to sign it. This means that Medicare and </a:t>
            </a:r>
            <a:r>
              <a:rPr lang="en-US" dirty="0" err="1"/>
              <a:t>Medigap</a:t>
            </a:r>
            <a:r>
              <a:rPr lang="en-US" dirty="0"/>
              <a:t> (Medicare Supplement Insurance) policy will not pay for the services you get from the doctor with whom you have a private contract. You can’t be asked to sign a private contract in an emergency or for urgently needed care. You still have the right to see other Medicare doctors for services.</a:t>
            </a:r>
          </a:p>
          <a:p>
            <a:pPr>
              <a:spcBef>
                <a:spcPts val="604"/>
              </a:spcBef>
            </a:pPr>
            <a:r>
              <a:rPr lang="en-US" dirty="0"/>
              <a:t>If you sign a private contract with your doctor: </a:t>
            </a:r>
          </a:p>
          <a:p>
            <a:pPr marL="159923" lvl="1" indent="-159923">
              <a:spcBef>
                <a:spcPts val="604"/>
              </a:spcBef>
            </a:pPr>
            <a:r>
              <a:rPr lang="en-US" dirty="0"/>
              <a:t>No Medicare payment will be made for the services you get from the doctor.</a:t>
            </a:r>
          </a:p>
          <a:p>
            <a:pPr marL="159923" lvl="1" indent="-159923">
              <a:spcBef>
                <a:spcPts val="604"/>
              </a:spcBef>
            </a:pPr>
            <a:r>
              <a:rPr lang="en-US" dirty="0"/>
              <a:t>Your </a:t>
            </a:r>
            <a:r>
              <a:rPr lang="en-US" dirty="0" err="1"/>
              <a:t>Medigap</a:t>
            </a:r>
            <a:r>
              <a:rPr lang="en-US" dirty="0"/>
              <a:t> policy, if you have one, will not pay anything for the service. </a:t>
            </a:r>
          </a:p>
          <a:p>
            <a:pPr marL="159923" lvl="1" indent="-159923">
              <a:spcBef>
                <a:spcPts val="604"/>
              </a:spcBef>
            </a:pPr>
            <a:r>
              <a:rPr lang="en-US" dirty="0"/>
              <a:t>You’ll have to pay whatever this doctor or provider charges you. (The Medicare limiting charge will not apply.)</a:t>
            </a:r>
          </a:p>
          <a:p>
            <a:pPr marL="159923" lvl="1" indent="-159923">
              <a:spcBef>
                <a:spcPts val="604"/>
              </a:spcBef>
            </a:pPr>
            <a:r>
              <a:rPr lang="en-US" dirty="0"/>
              <a:t>Other Medicare plans will not pay for the services.</a:t>
            </a:r>
          </a:p>
          <a:p>
            <a:pPr marL="159923" lvl="1" indent="-159923">
              <a:spcBef>
                <a:spcPts val="604"/>
              </a:spcBef>
            </a:pPr>
            <a:r>
              <a:rPr lang="en-US" dirty="0"/>
              <a:t>No claim should be submitted, and Medicare will not pay if one is submitted.</a:t>
            </a:r>
          </a:p>
          <a:p>
            <a:pPr marL="159923" lvl="1" indent="-159923">
              <a:spcBef>
                <a:spcPts val="604"/>
              </a:spcBef>
            </a:pPr>
            <a:r>
              <a:rPr lang="en-US" dirty="0"/>
              <a:t>Many other insurance plans will not pay for the service either.</a:t>
            </a:r>
          </a:p>
          <a:p>
            <a:pPr marL="159923" lvl="1" indent="-159923">
              <a:spcBef>
                <a:spcPts val="604"/>
              </a:spcBef>
            </a:pPr>
            <a:r>
              <a:rPr lang="en-US" dirty="0"/>
              <a:t>The doctor can’t bill Medicare for 2 years for any services provided to anyone with Medicare.</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36</a:t>
            </a:fld>
            <a:endParaRPr lang="en-US"/>
          </a:p>
        </p:txBody>
      </p:sp>
    </p:spTree>
    <p:extLst>
      <p:ext uri="{BB962C8B-B14F-4D97-AF65-F5344CB8AC3E}">
        <p14:creationId xmlns:p14="http://schemas.microsoft.com/office/powerpoint/2010/main" val="12676678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17"/>
              </a:spcBef>
              <a:defRPr/>
            </a:pPr>
            <a:r>
              <a:rPr lang="en-US" b="0" dirty="0" err="1"/>
              <a:t>Medigap</a:t>
            </a:r>
            <a:r>
              <a:rPr lang="en-US" b="0" dirty="0"/>
              <a:t> (Medicare Supplement Insurance) policies</a:t>
            </a:r>
          </a:p>
          <a:p>
            <a:pPr marL="159923" lvl="1" indent="-159923">
              <a:spcBef>
                <a:spcPts val="317"/>
              </a:spcBef>
              <a:defRPr/>
            </a:pPr>
            <a:r>
              <a:rPr lang="en-US" dirty="0"/>
              <a:t>Are private health insurance that cover only the policy holder, not the spouse</a:t>
            </a:r>
          </a:p>
          <a:p>
            <a:pPr marL="159923" lvl="1" indent="-159923">
              <a:spcBef>
                <a:spcPts val="317"/>
              </a:spcBef>
              <a:defRPr/>
            </a:pPr>
            <a:r>
              <a:rPr lang="en-US" dirty="0"/>
              <a:t>Are sold by private insurance companies</a:t>
            </a:r>
          </a:p>
          <a:p>
            <a:pPr marL="159923" lvl="1" indent="-159923">
              <a:spcBef>
                <a:spcPts val="317"/>
              </a:spcBef>
              <a:defRPr/>
            </a:pPr>
            <a:r>
              <a:rPr lang="en-US" dirty="0"/>
              <a:t>Help pay for “gaps” in Original Medicare coverage, like deductibles, coinsurance, and copayments</a:t>
            </a:r>
          </a:p>
          <a:p>
            <a:pPr marL="159923" lvl="1" indent="-159923">
              <a:spcBef>
                <a:spcPts val="317"/>
              </a:spcBef>
              <a:defRPr/>
            </a:pPr>
            <a:r>
              <a:rPr lang="en-US" dirty="0"/>
              <a:t>Pay for Medicare-covered services provided by any doctor, hospital, or provider that accepts Medicare</a:t>
            </a:r>
          </a:p>
          <a:p>
            <a:pPr marL="299625" lvl="2" indent="-159923">
              <a:spcBef>
                <a:spcPts val="317"/>
              </a:spcBef>
              <a:defRPr/>
            </a:pPr>
            <a:r>
              <a:rPr lang="en-US" dirty="0"/>
              <a:t>The exception is Medicare SELECT policies that require you use specific hospitals, and in some cases, specific doctors to get full benefits</a:t>
            </a:r>
          </a:p>
          <a:p>
            <a:pPr marL="159923" lvl="1" indent="-159923">
              <a:spcBef>
                <a:spcPts val="317"/>
              </a:spcBef>
              <a:defRPr/>
            </a:pPr>
            <a:r>
              <a:rPr lang="en-US" dirty="0"/>
              <a:t>May cover certain things Medicare doesn’t depending on the </a:t>
            </a:r>
            <a:r>
              <a:rPr lang="en-US" dirty="0" err="1"/>
              <a:t>Medigap</a:t>
            </a:r>
            <a:r>
              <a:rPr lang="en-US" dirty="0"/>
              <a:t> plan</a:t>
            </a:r>
          </a:p>
          <a:p>
            <a:pPr marL="159923" lvl="1" indent="-159923">
              <a:spcBef>
                <a:spcPts val="317"/>
              </a:spcBef>
              <a:defRPr/>
            </a:pPr>
            <a:r>
              <a:rPr lang="en-US" dirty="0"/>
              <a:t>Must follow federal and state laws that protect people with Medicare</a:t>
            </a:r>
          </a:p>
          <a:p>
            <a:pPr>
              <a:spcBef>
                <a:spcPts val="317"/>
              </a:spcBef>
              <a:defRPr/>
            </a:pPr>
            <a:r>
              <a:rPr lang="en-US" dirty="0"/>
              <a:t>Your </a:t>
            </a:r>
            <a:r>
              <a:rPr lang="en-US" dirty="0" err="1"/>
              <a:t>Medigap</a:t>
            </a:r>
            <a:r>
              <a:rPr lang="en-US" dirty="0"/>
              <a:t> Open Enrollment Period (OEP) starts when you are both 65 and signed up for Part B. Once it has started, it can’t be delayed or repeated. During your </a:t>
            </a:r>
            <a:r>
              <a:rPr lang="en-US" dirty="0" err="1"/>
              <a:t>Medigap</a:t>
            </a:r>
            <a:r>
              <a:rPr lang="en-US" dirty="0"/>
              <a:t> OEP, an insurance company can’t:</a:t>
            </a:r>
          </a:p>
          <a:p>
            <a:pPr marL="172716" indent="-172716">
              <a:spcBef>
                <a:spcPts val="317"/>
              </a:spcBef>
              <a:buFont typeface="Wingdings" pitchFamily="2" charset="2"/>
              <a:buChar char="§"/>
            </a:pPr>
            <a:r>
              <a:rPr lang="en-US" dirty="0"/>
              <a:t>Use medical underwriting</a:t>
            </a:r>
          </a:p>
          <a:p>
            <a:pPr marL="172716" indent="-172716">
              <a:spcBef>
                <a:spcPts val="317"/>
              </a:spcBef>
              <a:buFont typeface="Wingdings" pitchFamily="2" charset="2"/>
              <a:buChar char="§"/>
            </a:pPr>
            <a:r>
              <a:rPr lang="en-US" dirty="0"/>
              <a:t>Refuse to sell you any </a:t>
            </a:r>
            <a:r>
              <a:rPr lang="en-US" dirty="0" err="1"/>
              <a:t>Medigap</a:t>
            </a:r>
            <a:r>
              <a:rPr lang="en-US" dirty="0"/>
              <a:t> policy it offers </a:t>
            </a:r>
          </a:p>
          <a:p>
            <a:pPr marL="172716" indent="-172716">
              <a:spcBef>
                <a:spcPts val="317"/>
              </a:spcBef>
              <a:buFont typeface="Wingdings" pitchFamily="2" charset="2"/>
              <a:buChar char="§"/>
            </a:pPr>
            <a:r>
              <a:rPr lang="en-US" dirty="0"/>
              <a:t>Charge you more for a </a:t>
            </a:r>
            <a:r>
              <a:rPr lang="en-US" dirty="0" err="1"/>
              <a:t>Medigap</a:t>
            </a:r>
            <a:r>
              <a:rPr lang="en-US" dirty="0"/>
              <a:t> policy than they charge someone with no health problems </a:t>
            </a:r>
          </a:p>
          <a:p>
            <a:pPr marL="172716" indent="-172716">
              <a:spcBef>
                <a:spcPts val="317"/>
              </a:spcBef>
              <a:buFont typeface="Wingdings" pitchFamily="2" charset="2"/>
              <a:buChar char="§"/>
            </a:pPr>
            <a:r>
              <a:rPr lang="en-US" dirty="0"/>
              <a:t>Make you wait for coverage to start (except in certain circumstances) </a:t>
            </a:r>
          </a:p>
          <a:p>
            <a:pPr>
              <a:spcBef>
                <a:spcPts val="317"/>
              </a:spcBef>
            </a:pPr>
            <a:r>
              <a:rPr lang="en-US" dirty="0"/>
              <a:t>You can also buy a </a:t>
            </a:r>
            <a:r>
              <a:rPr lang="en-US" dirty="0" err="1"/>
              <a:t>Medigap</a:t>
            </a:r>
            <a:r>
              <a:rPr lang="en-US" dirty="0"/>
              <a:t> policy any time a company will sell you one.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37</a:t>
            </a:fld>
            <a:endParaRPr lang="en-US"/>
          </a:p>
        </p:txBody>
      </p:sp>
    </p:spTree>
    <p:extLst>
      <p:ext uri="{BB962C8B-B14F-4D97-AF65-F5344CB8AC3E}">
        <p14:creationId xmlns:p14="http://schemas.microsoft.com/office/powerpoint/2010/main" val="30222200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You pay a monthly premium for a </a:t>
            </a:r>
            <a:r>
              <a:rPr lang="en-US" dirty="0" err="1"/>
              <a:t>Medigap</a:t>
            </a:r>
            <a:r>
              <a:rPr lang="en-US" dirty="0"/>
              <a:t> policy to the insurance company that sells it. With a </a:t>
            </a:r>
            <a:r>
              <a:rPr lang="en-US" dirty="0" err="1"/>
              <a:t>Medigap</a:t>
            </a:r>
            <a:r>
              <a:rPr lang="en-US" dirty="0"/>
              <a:t> policy, costs can vary by plan, company and location. </a:t>
            </a:r>
          </a:p>
          <a:p>
            <a:pPr>
              <a:spcBef>
                <a:spcPts val="604"/>
              </a:spcBef>
            </a:pPr>
            <a:r>
              <a:rPr lang="en-US" dirty="0"/>
              <a:t>In all states except Massachusetts, Minnesota, and Wisconsin, </a:t>
            </a:r>
            <a:r>
              <a:rPr lang="en-US" dirty="0" err="1"/>
              <a:t>Medigap</a:t>
            </a:r>
            <a:r>
              <a:rPr lang="en-US" dirty="0"/>
              <a:t> policies must be one of the standardized plans A, B, C, D, F, G, K, L, M or N so they can be easily compared. Each plan has a different set of benefits that are the same for any insurance company. It’s important to compare </a:t>
            </a:r>
            <a:r>
              <a:rPr lang="en-US" dirty="0" err="1"/>
              <a:t>Medigap</a:t>
            </a:r>
            <a:r>
              <a:rPr lang="en-US" dirty="0"/>
              <a:t> policies, because costs can vary. Each company decides which </a:t>
            </a:r>
            <a:r>
              <a:rPr lang="en-US" dirty="0" err="1"/>
              <a:t>Medigap</a:t>
            </a:r>
            <a:r>
              <a:rPr lang="en-US" dirty="0"/>
              <a:t> policies it will sell and the price for each plan, with state review and approval.</a:t>
            </a:r>
          </a:p>
          <a:p>
            <a:pPr>
              <a:spcBef>
                <a:spcPts val="604"/>
              </a:spcBef>
            </a:pPr>
            <a:r>
              <a:rPr lang="en-US" dirty="0" err="1"/>
              <a:t>Medigap</a:t>
            </a:r>
            <a:r>
              <a:rPr lang="en-US" dirty="0"/>
              <a:t> policies don’t work with Medicare Advantage Plans.</a:t>
            </a:r>
          </a:p>
          <a:p>
            <a:pPr marL="0" lvl="2" indent="0">
              <a:spcBef>
                <a:spcPts val="604"/>
              </a:spcBef>
              <a:buNone/>
            </a:pPr>
            <a:r>
              <a:rPr lang="en-US" dirty="0" err="1"/>
              <a:t>Medigap</a:t>
            </a:r>
            <a:r>
              <a:rPr lang="en-US" dirty="0"/>
              <a:t> policies don’t have networks, except for Medicare SELECT policies which require that you use specific hospitals, and in some cases, specific doctors to get full benefits.</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38</a:t>
            </a:fld>
            <a:endParaRPr lang="en-US"/>
          </a:p>
        </p:txBody>
      </p:sp>
    </p:spTree>
    <p:extLst>
      <p:ext uri="{BB962C8B-B14F-4D97-AF65-F5344CB8AC3E}">
        <p14:creationId xmlns:p14="http://schemas.microsoft.com/office/powerpoint/2010/main" val="9842975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130" indent="-120130">
              <a:spcBef>
                <a:spcPts val="604"/>
              </a:spcBef>
              <a:defRPr/>
            </a:pPr>
            <a:r>
              <a:rPr lang="en-US" dirty="0"/>
              <a:t>All </a:t>
            </a:r>
            <a:r>
              <a:rPr lang="en-US" dirty="0" err="1"/>
              <a:t>Medigap</a:t>
            </a:r>
            <a:r>
              <a:rPr lang="en-US" dirty="0"/>
              <a:t> policies cover a basic set of benefits, including the following:</a:t>
            </a:r>
          </a:p>
          <a:p>
            <a:pPr marL="193229" indent="-193229">
              <a:spcBef>
                <a:spcPts val="599"/>
              </a:spcBef>
              <a:buFont typeface="Wingdings" pitchFamily="2" charset="2"/>
              <a:buChar char="§"/>
              <a:defRPr/>
            </a:pPr>
            <a:r>
              <a:rPr lang="en-US" dirty="0"/>
              <a:t>Medicare Part A coinsurance and hospital costs up to an additional 365 days after Medicare benefits are used up</a:t>
            </a:r>
          </a:p>
          <a:p>
            <a:pPr marL="193229" indent="-193229">
              <a:spcBef>
                <a:spcPts val="599"/>
              </a:spcBef>
              <a:buFont typeface="Wingdings" pitchFamily="2" charset="2"/>
              <a:buChar char="§"/>
              <a:defRPr/>
            </a:pPr>
            <a:r>
              <a:rPr lang="en-US" dirty="0"/>
              <a:t>Medicare Part B coinsurance or copayment</a:t>
            </a:r>
          </a:p>
          <a:p>
            <a:pPr marL="193229" indent="-193229">
              <a:spcBef>
                <a:spcPts val="599"/>
              </a:spcBef>
              <a:buFont typeface="Wingdings" pitchFamily="2" charset="2"/>
              <a:buChar char="§"/>
              <a:defRPr/>
            </a:pPr>
            <a:r>
              <a:rPr lang="en-US" dirty="0"/>
              <a:t>Blood (first 3 pints)</a:t>
            </a:r>
          </a:p>
          <a:p>
            <a:pPr marL="193229" indent="-193229">
              <a:spcBef>
                <a:spcPts val="599"/>
              </a:spcBef>
              <a:buFont typeface="Wingdings" pitchFamily="2" charset="2"/>
              <a:buChar char="§"/>
              <a:defRPr/>
            </a:pPr>
            <a:r>
              <a:rPr lang="en-US" dirty="0"/>
              <a:t>Part A hospice care coinsurance or copayment</a:t>
            </a:r>
          </a:p>
          <a:p>
            <a:pPr>
              <a:spcBef>
                <a:spcPts val="599"/>
              </a:spcBef>
            </a:pPr>
            <a:r>
              <a:rPr lang="en-US" dirty="0"/>
              <a:t>In addition, each </a:t>
            </a:r>
            <a:r>
              <a:rPr lang="en-US" dirty="0" err="1"/>
              <a:t>Medigap</a:t>
            </a:r>
            <a:r>
              <a:rPr lang="en-US" dirty="0"/>
              <a:t> Plan covers different benefits:</a:t>
            </a:r>
          </a:p>
          <a:p>
            <a:pPr marL="193229" indent="-193229">
              <a:spcBef>
                <a:spcPts val="599"/>
              </a:spcBef>
              <a:buFont typeface="Wingdings" pitchFamily="2" charset="2"/>
              <a:buChar char="§"/>
              <a:defRPr/>
            </a:pPr>
            <a:r>
              <a:rPr lang="en-US" dirty="0"/>
              <a:t>The skilled nursing facility care coinsurance is covered by </a:t>
            </a:r>
            <a:r>
              <a:rPr lang="en-US" dirty="0" err="1"/>
              <a:t>Medigap</a:t>
            </a:r>
            <a:r>
              <a:rPr lang="en-US" dirty="0"/>
              <a:t> Plans C, D, F, G, M, N (at 100 percent), L (at 75 percent), and K (at 50 percent)</a:t>
            </a:r>
          </a:p>
          <a:p>
            <a:pPr marL="193229" indent="-193229">
              <a:spcBef>
                <a:spcPts val="599"/>
              </a:spcBef>
              <a:buFont typeface="Wingdings" pitchFamily="2" charset="2"/>
              <a:buChar char="§"/>
              <a:defRPr/>
            </a:pPr>
            <a:r>
              <a:rPr lang="en-US" dirty="0"/>
              <a:t>The Medicare Part A deductible is covered by </a:t>
            </a:r>
            <a:r>
              <a:rPr lang="en-US" dirty="0" err="1"/>
              <a:t>Medigap</a:t>
            </a:r>
            <a:r>
              <a:rPr lang="en-US" dirty="0"/>
              <a:t> Plans B, C, D, F, G, N (at 100 percent), L (at 75 percent) and K (at 50 percent)</a:t>
            </a:r>
          </a:p>
          <a:p>
            <a:pPr marL="193229" indent="-193229">
              <a:spcBef>
                <a:spcPts val="599"/>
              </a:spcBef>
              <a:buFont typeface="Wingdings" pitchFamily="2" charset="2"/>
              <a:buChar char="§"/>
              <a:defRPr/>
            </a:pPr>
            <a:r>
              <a:rPr lang="en-US" dirty="0"/>
              <a:t> The Medicare Part B deductible is covered by </a:t>
            </a:r>
            <a:r>
              <a:rPr lang="en-US" dirty="0" err="1"/>
              <a:t>Medigap</a:t>
            </a:r>
            <a:r>
              <a:rPr lang="en-US" dirty="0"/>
              <a:t> Plans C and F</a:t>
            </a:r>
          </a:p>
          <a:p>
            <a:pPr marL="193229" indent="-193229">
              <a:spcBef>
                <a:spcPts val="599"/>
              </a:spcBef>
              <a:buFont typeface="Wingdings" pitchFamily="2" charset="2"/>
              <a:buChar char="§"/>
              <a:defRPr/>
            </a:pPr>
            <a:r>
              <a:rPr lang="en-US" dirty="0"/>
              <a:t>The Medicare Part B excess charges are covered by </a:t>
            </a:r>
            <a:r>
              <a:rPr lang="en-US" dirty="0" err="1"/>
              <a:t>Medigap</a:t>
            </a:r>
            <a:r>
              <a:rPr lang="en-US" dirty="0"/>
              <a:t> Plans F and G</a:t>
            </a:r>
          </a:p>
          <a:p>
            <a:pPr marL="193229" indent="-193229">
              <a:spcBef>
                <a:spcPts val="599"/>
              </a:spcBef>
              <a:buFont typeface="Wingdings" pitchFamily="2" charset="2"/>
              <a:buChar char="§"/>
              <a:defRPr/>
            </a:pPr>
            <a:r>
              <a:rPr lang="en-US" dirty="0"/>
              <a:t>Foreign travel emergency costs up to the plan’s limits are covered by </a:t>
            </a:r>
            <a:r>
              <a:rPr lang="en-US" dirty="0" err="1"/>
              <a:t>Medigap</a:t>
            </a:r>
            <a:r>
              <a:rPr lang="en-US" dirty="0"/>
              <a:t> Plans C, D, F, G, M and N</a:t>
            </a:r>
          </a:p>
          <a:p>
            <a:pPr marL="460199" indent="-460199">
              <a:spcBef>
                <a:spcPts val="599"/>
              </a:spcBef>
            </a:pPr>
            <a:r>
              <a:rPr lang="en-US" sz="1200" b="0" dirty="0">
                <a:solidFill>
                  <a:schemeClr val="tx1"/>
                </a:solidFill>
                <a:effectLst/>
                <a:latin typeface="+mn-lt"/>
                <a:ea typeface="Calibri"/>
                <a:cs typeface="Times New Roman"/>
              </a:rPr>
              <a:t>* Plans F and G also offer a high-deductible plan in some states.  </a:t>
            </a:r>
          </a:p>
          <a:p>
            <a:pPr marL="460199" indent="-460199">
              <a:spcBef>
                <a:spcPts val="599"/>
              </a:spcBef>
            </a:pPr>
            <a:r>
              <a:rPr lang="en-US" dirty="0"/>
              <a:t>**Plans K and L have out-of-pocket limits of $7,060 and $3,530 respectively in 2024</a:t>
            </a:r>
            <a:r>
              <a:rPr lang="en-US" dirty="0">
                <a:solidFill>
                  <a:srgbClr val="FF0000"/>
                </a:solidFill>
              </a:rPr>
              <a:t>.</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39</a:t>
            </a:fld>
            <a:endParaRPr lang="en-US"/>
          </a:p>
        </p:txBody>
      </p:sp>
    </p:spTree>
    <p:extLst>
      <p:ext uri="{BB962C8B-B14F-4D97-AF65-F5344CB8AC3E}">
        <p14:creationId xmlns:p14="http://schemas.microsoft.com/office/powerpoint/2010/main" val="19327151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i="0" dirty="0"/>
              <a:t>“Medicare Advantage (MA) Plans,” explains the following: </a:t>
            </a:r>
          </a:p>
          <a:p>
            <a:pPr marL="171117" lvl="1" indent="-171117">
              <a:spcBef>
                <a:spcPts val="604"/>
              </a:spcBef>
            </a:pPr>
            <a:r>
              <a:rPr lang="en-US" dirty="0">
                <a:cs typeface="Arial" charset="0"/>
              </a:rPr>
              <a:t>What they are</a:t>
            </a:r>
          </a:p>
          <a:p>
            <a:pPr marL="171117" lvl="1" indent="-171117">
              <a:spcBef>
                <a:spcPts val="604"/>
              </a:spcBef>
            </a:pPr>
            <a:r>
              <a:rPr lang="en-US" dirty="0">
                <a:cs typeface="Arial" charset="0"/>
              </a:rPr>
              <a:t>How the plans work </a:t>
            </a:r>
          </a:p>
          <a:p>
            <a:pPr marL="171117" lvl="1" indent="-171117" defTabSz="921152">
              <a:spcBef>
                <a:spcPts val="604"/>
              </a:spcBef>
              <a:defRPr/>
            </a:pPr>
            <a:r>
              <a:rPr lang="en-US" dirty="0">
                <a:cs typeface="Arial" charset="0"/>
              </a:rPr>
              <a:t>MA Plan costs</a:t>
            </a:r>
          </a:p>
          <a:p>
            <a:pPr marL="171117" lvl="1" indent="-171117" defTabSz="921152">
              <a:spcBef>
                <a:spcPts val="604"/>
              </a:spcBef>
              <a:defRPr/>
            </a:pPr>
            <a:r>
              <a:rPr lang="en-US" dirty="0">
                <a:cs typeface="Arial" charset="0"/>
              </a:rPr>
              <a:t>Who can join</a:t>
            </a:r>
          </a:p>
          <a:p>
            <a:pPr marL="171117" lvl="1" indent="-171117">
              <a:spcBef>
                <a:spcPts val="604"/>
              </a:spcBef>
            </a:pPr>
            <a:r>
              <a:rPr lang="en-US" dirty="0">
                <a:cs typeface="Arial" charset="0"/>
              </a:rPr>
              <a:t>When to join and switch plans </a:t>
            </a:r>
          </a:p>
          <a:p>
            <a:pPr marL="171117" lvl="1" indent="-171117">
              <a:spcBef>
                <a:spcPts val="604"/>
              </a:spcBef>
            </a:pPr>
            <a:r>
              <a:rPr lang="en-US" dirty="0">
                <a:cs typeface="Arial" charset="0"/>
              </a:rPr>
              <a:t>Other Medicare health plans</a:t>
            </a:r>
          </a:p>
          <a:p>
            <a:pPr>
              <a:spcBef>
                <a:spcPts val="604"/>
              </a:spcBef>
            </a:pPr>
            <a:r>
              <a:rPr lang="en-US" dirty="0"/>
              <a:t>Please see Module 11 for more information on MA Plans.</a:t>
            </a:r>
          </a:p>
          <a:p>
            <a:pPr marL="550356" indent="-550356">
              <a:spcBef>
                <a:spcPts val="604"/>
              </a:spcBef>
            </a:pPr>
            <a:r>
              <a:rPr lang="en-US" b="1" dirty="0"/>
              <a:t>NOTE: 	</a:t>
            </a:r>
            <a:r>
              <a:rPr lang="en-US" dirty="0"/>
              <a:t>In this presentation, when we use the term “Medicare Advantage Plans,” we mean those with and without prescription drug coverage. (We will not include Original Medicare or stand-alone Medicare Prescription Drug Plans.)</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41</a:t>
            </a:fld>
            <a:endParaRPr lang="en-US"/>
          </a:p>
        </p:txBody>
      </p:sp>
    </p:spTree>
    <p:extLst>
      <p:ext uri="{BB962C8B-B14F-4D97-AF65-F5344CB8AC3E}">
        <p14:creationId xmlns:p14="http://schemas.microsoft.com/office/powerpoint/2010/main" val="40263758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cs typeface="Arial" charset="0"/>
              </a:rPr>
              <a:t>Medicare Advantage Plans are health plan options approved by Medicare and run by private companies. </a:t>
            </a:r>
            <a:r>
              <a:rPr lang="en-US" dirty="0"/>
              <a:t>Medicare Advantage is also called Part C.  </a:t>
            </a:r>
          </a:p>
          <a:p>
            <a:pPr>
              <a:spcBef>
                <a:spcPts val="604"/>
              </a:spcBef>
            </a:pPr>
            <a:r>
              <a:rPr lang="en-US" dirty="0">
                <a:cs typeface="Arial" charset="0"/>
              </a:rPr>
              <a:t>Medicare Advantage Plans are part of the Medicare program; they’re just another way to get Medicare coverage. </a:t>
            </a:r>
          </a:p>
          <a:p>
            <a:pPr>
              <a:spcBef>
                <a:spcPts val="604"/>
              </a:spcBef>
            </a:pPr>
            <a:r>
              <a:rPr lang="en-US" dirty="0">
                <a:cs typeface="Arial" charset="0"/>
              </a:rPr>
              <a:t>Medicare pays the plan a certain amount for each member’s care. </a:t>
            </a:r>
          </a:p>
          <a:p>
            <a:pPr>
              <a:spcBef>
                <a:spcPts val="604"/>
              </a:spcBef>
            </a:pPr>
            <a:r>
              <a:rPr lang="en-US" dirty="0">
                <a:cs typeface="Arial" charset="0"/>
              </a:rPr>
              <a:t>If you join a Medicare Advantage Plan, you may have to use a network of doctors and/or hospitals.</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42</a:t>
            </a:fld>
            <a:endParaRPr lang="en-US"/>
          </a:p>
        </p:txBody>
      </p:sp>
    </p:spTree>
    <p:extLst>
      <p:ext uri="{BB962C8B-B14F-4D97-AF65-F5344CB8AC3E}">
        <p14:creationId xmlns:p14="http://schemas.microsoft.com/office/powerpoint/2010/main" val="8531165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defRPr/>
            </a:pPr>
            <a:r>
              <a:rPr lang="en-US" dirty="0"/>
              <a:t>If you join a Medicare Advantage Plan, you still have Medicare rights and protections. You still get all your medically-necessary Part A and Part B Medicare-covered services.</a:t>
            </a:r>
          </a:p>
          <a:p>
            <a:pPr>
              <a:spcBef>
                <a:spcPts val="604"/>
              </a:spcBef>
              <a:defRPr/>
            </a:pPr>
            <a:r>
              <a:rPr lang="en-US" dirty="0"/>
              <a:t>You may get additional benefits offered through the plan, including Medicare prescription drug coverage (Part D). Other extra benefits could include coverage for vision, hearing, dental care, and/or health and wellness programs.</a:t>
            </a:r>
          </a:p>
          <a:p>
            <a:pPr marL="0" lvl="1" defTabSz="955293">
              <a:spcBef>
                <a:spcPts val="604"/>
              </a:spcBef>
              <a:buNone/>
              <a:defRPr/>
            </a:pPr>
            <a:r>
              <a:rPr lang="en-US" dirty="0">
                <a:cs typeface="Arial" charset="0"/>
              </a:rPr>
              <a:t>Your benefits and cost-sharing may be different than in Original Medicare.</a:t>
            </a:r>
          </a:p>
          <a:p>
            <a:pPr marL="111124" indent="-121225">
              <a:spcBef>
                <a:spcPct val="3000"/>
              </a:spcBef>
              <a:defRPr/>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43</a:t>
            </a:fld>
            <a:endParaRPr lang="en-US"/>
          </a:p>
        </p:txBody>
      </p:sp>
    </p:spTree>
    <p:extLst>
      <p:ext uri="{BB962C8B-B14F-4D97-AF65-F5344CB8AC3E}">
        <p14:creationId xmlns:p14="http://schemas.microsoft.com/office/powerpoint/2010/main" val="17934774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There are six main types of Medicare Advantage Plans. Not all types of plans are available in all areas.</a:t>
            </a:r>
          </a:p>
          <a:p>
            <a:pPr marL="238133" indent="-238133">
              <a:spcBef>
                <a:spcPts val="604"/>
              </a:spcBef>
              <a:buFont typeface="+mj-lt"/>
              <a:buAutoNum type="arabicPeriod"/>
            </a:pPr>
            <a:r>
              <a:rPr lang="en-US" b="1" dirty="0"/>
              <a:t>Health Maintenance Organization (HMO) Plans</a:t>
            </a:r>
            <a:r>
              <a:rPr lang="en-US" dirty="0"/>
              <a:t>—In most HMOs, you can only go to doctors, other health care providers, or hospitals in the plan’s network except in an emergency. You may also need to get a referral from your primary care doctor. </a:t>
            </a:r>
          </a:p>
          <a:p>
            <a:pPr marL="238133" indent="-238133" defTabSz="921152">
              <a:spcBef>
                <a:spcPts val="604"/>
              </a:spcBef>
              <a:buFont typeface="+mj-lt"/>
              <a:buAutoNum type="arabicPeriod"/>
              <a:defRPr/>
            </a:pPr>
            <a:r>
              <a:rPr lang="en-US" b="1" dirty="0"/>
              <a:t>HMO Point-of-Service (HMOPOS) Plans</a:t>
            </a:r>
            <a:r>
              <a:rPr lang="en-US" dirty="0"/>
              <a:t>—These are HMO plans that may allow you to get some services out-of-network for a higher copayment or coinsurance. </a:t>
            </a:r>
          </a:p>
          <a:p>
            <a:pPr marL="238133" indent="-238133">
              <a:spcBef>
                <a:spcPts val="604"/>
              </a:spcBef>
              <a:buFont typeface="+mj-lt"/>
              <a:buAutoNum type="arabicPeriod"/>
            </a:pPr>
            <a:r>
              <a:rPr lang="en-US" b="1" dirty="0"/>
              <a:t>Preferred Provider Organization (PPO) Plans</a:t>
            </a:r>
            <a:r>
              <a:rPr lang="en-US" dirty="0"/>
              <a:t>—In a PPO, you pay less if you use doctors, hospitals, and other health care providers that belong to the plan’s network. You usually pay more if you use doctors, hospitals, and providers outside of the network. </a:t>
            </a:r>
          </a:p>
          <a:p>
            <a:pPr marL="238133" indent="-238133">
              <a:spcBef>
                <a:spcPts val="604"/>
              </a:spcBef>
              <a:buFont typeface="+mj-lt"/>
              <a:buAutoNum type="arabicPeriod"/>
            </a:pPr>
            <a:r>
              <a:rPr lang="en-US" b="1" dirty="0"/>
              <a:t>Private Fee-for-Service (PFFS) Plans</a:t>
            </a:r>
            <a:r>
              <a:rPr lang="en-US" dirty="0"/>
              <a:t>—PFFS plans are similar to Original Medicare in that you can generally go to any doctor, other health care provider, or hospital as long as they agree to treat you. The plan determines how much it will pay doctors, other health care providers, and hospitals, and how much you must pay when you get care. </a:t>
            </a:r>
          </a:p>
          <a:p>
            <a:pPr marL="238133" indent="-238133">
              <a:spcBef>
                <a:spcPts val="604"/>
              </a:spcBef>
              <a:buFont typeface="+mj-lt"/>
              <a:buAutoNum type="arabicPeriod"/>
            </a:pPr>
            <a:r>
              <a:rPr lang="en-US" b="1" dirty="0"/>
              <a:t>Special Needs Plans (SNPs)</a:t>
            </a:r>
            <a:r>
              <a:rPr lang="en-US" dirty="0"/>
              <a:t>—SNPs provide focused and specialized health care for specific groups of people, like those who have both Medicare and Medicaid, who live in a nursing home, or have certain chronic medical conditions. </a:t>
            </a:r>
          </a:p>
          <a:p>
            <a:pPr marL="238133" indent="-238133">
              <a:spcBef>
                <a:spcPts val="604"/>
              </a:spcBef>
              <a:buFont typeface="+mj-lt"/>
              <a:buAutoNum type="arabicPeriod"/>
            </a:pPr>
            <a:r>
              <a:rPr lang="en-US" b="1" dirty="0"/>
              <a:t>Medical Savings Account (MSA) Plans</a:t>
            </a:r>
            <a:r>
              <a:rPr lang="en-US" dirty="0"/>
              <a:t>—This is a plan that combines a high deductible health plan with a bank account. Medicare deposits money into the account (usually less than the deductible). You can use the money to pay for your health care services during the year.</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44</a:t>
            </a:fld>
            <a:endParaRPr lang="en-US"/>
          </a:p>
        </p:txBody>
      </p:sp>
    </p:spTree>
    <p:extLst>
      <p:ext uri="{BB962C8B-B14F-4D97-AF65-F5344CB8AC3E}">
        <p14:creationId xmlns:p14="http://schemas.microsoft.com/office/powerpoint/2010/main" val="20999571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ea typeface="Arial" pitchFamily="84" charset="0"/>
                <a:cs typeface="Arial" pitchFamily="84" charset="0"/>
              </a:rPr>
              <a:t>I</a:t>
            </a:r>
            <a:r>
              <a:rPr lang="en-US" dirty="0"/>
              <a:t>f you join a Medicare Advantage Plan, you must continue to pay the monthly Medicare Part B premium. The Part B premium in 2025 is $185 for most people.</a:t>
            </a:r>
          </a:p>
          <a:p>
            <a:pPr marL="175019" lvl="1" indent="-175019">
              <a:spcBef>
                <a:spcPts val="604"/>
              </a:spcBef>
            </a:pPr>
            <a:r>
              <a:rPr lang="en-US" dirty="0">
                <a:ea typeface="Arial" pitchFamily="84" charset="0"/>
                <a:cs typeface="Arial" pitchFamily="84" charset="0"/>
              </a:rPr>
              <a:t>A few plans may pay all or part of the Part B premium for you.</a:t>
            </a:r>
          </a:p>
          <a:p>
            <a:pPr marL="175019" lvl="1" indent="-175019">
              <a:spcBef>
                <a:spcPts val="604"/>
              </a:spcBef>
            </a:pPr>
            <a:r>
              <a:rPr lang="en-US" dirty="0">
                <a:ea typeface="Arial" pitchFamily="84" charset="0"/>
                <a:cs typeface="Arial" pitchFamily="84" charset="0"/>
              </a:rPr>
              <a:t>Some people with limited income and resources may be eligible for state assistance.</a:t>
            </a:r>
          </a:p>
          <a:p>
            <a:pPr marL="0" lvl="1" indent="0">
              <a:spcBef>
                <a:spcPts val="604"/>
              </a:spcBef>
              <a:buNone/>
            </a:pPr>
            <a:r>
              <a:rPr lang="en-US" dirty="0">
                <a:ea typeface="Arial" pitchFamily="84" charset="0"/>
                <a:cs typeface="Arial" pitchFamily="84" charset="0"/>
              </a:rPr>
              <a:t>When you join a Medicare Advantage Plan, there are other costs you may have to pay, including things like:</a:t>
            </a:r>
          </a:p>
          <a:p>
            <a:pPr marL="172716" lvl="1" indent="-172716">
              <a:spcBef>
                <a:spcPts val="604"/>
              </a:spcBef>
            </a:pPr>
            <a:r>
              <a:rPr lang="en-US" dirty="0">
                <a:ea typeface="Arial" pitchFamily="84" charset="0"/>
                <a:cs typeface="Arial" pitchFamily="84" charset="0"/>
              </a:rPr>
              <a:t>An additional monthly premium to the plan</a:t>
            </a:r>
          </a:p>
          <a:p>
            <a:pPr marL="175019" lvl="1" indent="-175019">
              <a:spcBef>
                <a:spcPts val="604"/>
              </a:spcBef>
            </a:pPr>
            <a:r>
              <a:rPr lang="en-US" dirty="0">
                <a:ea typeface="Arial" pitchFamily="84" charset="0"/>
                <a:cs typeface="Arial" pitchFamily="84" charset="0"/>
              </a:rPr>
              <a:t>Deductibles, coinsurance and copayments </a:t>
            </a:r>
          </a:p>
          <a:p>
            <a:pPr marL="338287" lvl="1" indent="-175019">
              <a:spcBef>
                <a:spcPts val="604"/>
              </a:spcBef>
              <a:buFont typeface="Arial" pitchFamily="34" charset="0"/>
              <a:buChar char="•"/>
            </a:pPr>
            <a:r>
              <a:rPr lang="en-US" dirty="0">
                <a:ea typeface="Arial" pitchFamily="84" charset="0"/>
                <a:cs typeface="Arial" pitchFamily="84" charset="0"/>
              </a:rPr>
              <a:t>May be different from Original Medicare, </a:t>
            </a:r>
          </a:p>
          <a:p>
            <a:pPr marL="338287" lvl="1" indent="-175019">
              <a:spcBef>
                <a:spcPts val="604"/>
              </a:spcBef>
              <a:buFont typeface="Arial" pitchFamily="34" charset="0"/>
              <a:buChar char="•"/>
            </a:pPr>
            <a:r>
              <a:rPr lang="en-US" dirty="0">
                <a:ea typeface="Arial" pitchFamily="84" charset="0"/>
                <a:cs typeface="Arial" pitchFamily="84" charset="0"/>
              </a:rPr>
              <a:t>May vary from plan to plan, and</a:t>
            </a:r>
          </a:p>
          <a:p>
            <a:pPr marL="338287" lvl="1" indent="-175019">
              <a:spcBef>
                <a:spcPts val="604"/>
              </a:spcBef>
              <a:buFont typeface="Arial" pitchFamily="34" charset="0"/>
              <a:buChar char="•"/>
            </a:pPr>
            <a:r>
              <a:rPr lang="en-US" dirty="0">
                <a:ea typeface="Arial" pitchFamily="84" charset="0"/>
                <a:cs typeface="Arial" pitchFamily="84" charset="0"/>
              </a:rPr>
              <a:t>Your costs may be higher if you go out-of-network.</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45</a:t>
            </a:fld>
            <a:endParaRPr lang="en-US"/>
          </a:p>
        </p:txBody>
      </p:sp>
    </p:spTree>
    <p:extLst>
      <p:ext uri="{BB962C8B-B14F-4D97-AF65-F5344CB8AC3E}">
        <p14:creationId xmlns:p14="http://schemas.microsoft.com/office/powerpoint/2010/main" val="251473873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Medicare Advantage (MA) Plans are available to most people with Medicare</a:t>
            </a:r>
            <a:r>
              <a:rPr lang="en-US" dirty="0">
                <a:cs typeface="Times New Roman" pitchFamily="18" charset="0"/>
              </a:rPr>
              <a:t>.</a:t>
            </a:r>
            <a:r>
              <a:rPr lang="en-US" dirty="0"/>
              <a:t> To be eligible to join an MA Plan, you must: </a:t>
            </a:r>
          </a:p>
          <a:p>
            <a:pPr marL="171117" lvl="1" indent="-171117">
              <a:spcBef>
                <a:spcPts val="604"/>
              </a:spcBef>
            </a:pPr>
            <a:r>
              <a:rPr lang="en-US" dirty="0"/>
              <a:t>Live in the plan’s geographic service area or continuation area</a:t>
            </a:r>
          </a:p>
          <a:p>
            <a:pPr marL="171117" lvl="1" indent="-171117">
              <a:spcBef>
                <a:spcPts val="604"/>
              </a:spcBef>
            </a:pPr>
            <a:r>
              <a:rPr lang="en-US" dirty="0"/>
              <a:t>Have Medicare Part A and Part B </a:t>
            </a:r>
          </a:p>
          <a:p>
            <a:pPr marL="171117" lvl="1" indent="-171117">
              <a:spcBef>
                <a:spcPts val="604"/>
              </a:spcBef>
            </a:pPr>
            <a:r>
              <a:rPr lang="en-US" dirty="0"/>
              <a:t>Not have End-Stage Renal Disease (ESRD) when you enroll. People with ESRD usually can’t join an MA Plan or other Medicare plan. However, there are some exceptions. </a:t>
            </a:r>
          </a:p>
          <a:p>
            <a:pPr marL="169517" lvl="1" indent="-169517">
              <a:spcBef>
                <a:spcPts val="604"/>
              </a:spcBef>
            </a:pPr>
            <a:r>
              <a:rPr lang="en-US" dirty="0"/>
              <a:t>Agree to provide the necessary information to the plan</a:t>
            </a:r>
          </a:p>
          <a:p>
            <a:pPr marL="169517" lvl="1" indent="-169517">
              <a:spcBef>
                <a:spcPts val="604"/>
              </a:spcBef>
            </a:pPr>
            <a:r>
              <a:rPr lang="en-US" dirty="0"/>
              <a:t>Agree to follow the plan’s rules</a:t>
            </a:r>
          </a:p>
          <a:p>
            <a:pPr marL="169517" lvl="1" indent="-169517">
              <a:spcBef>
                <a:spcPts val="604"/>
              </a:spcBef>
            </a:pPr>
            <a:r>
              <a:rPr lang="en-US" dirty="0"/>
              <a:t>Belong to only one plan at a time</a:t>
            </a:r>
          </a:p>
          <a:p>
            <a:pPr defTabSz="955397">
              <a:spcBef>
                <a:spcPts val="604"/>
              </a:spcBef>
              <a:defRPr/>
            </a:pPr>
            <a:r>
              <a:rPr lang="en-US" dirty="0"/>
              <a:t>To find out what MA Plans are available in your area, visit </a:t>
            </a:r>
            <a:r>
              <a:rPr lang="en-US" u="sng" dirty="0">
                <a:hlinkClick r:id="rId3"/>
              </a:rPr>
              <a:t>medicare.gov</a:t>
            </a:r>
            <a:r>
              <a:rPr lang="en-US" u="sng" dirty="0"/>
              <a:t> </a:t>
            </a:r>
            <a:r>
              <a:rPr lang="en-US" dirty="0"/>
              <a:t>and click on Find Drug and Health Plans to use the Medicare Plan Finder, or call 1-800-MEDICARE (1-800-633-4227). TTY users should call 1-877-486-2048.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46</a:t>
            </a:fld>
            <a:endParaRPr lang="en-US"/>
          </a:p>
        </p:txBody>
      </p:sp>
    </p:spTree>
    <p:extLst>
      <p:ext uri="{BB962C8B-B14F-4D97-AF65-F5344CB8AC3E}">
        <p14:creationId xmlns:p14="http://schemas.microsoft.com/office/powerpoint/2010/main" val="10015033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3066" indent="-193066">
              <a:spcBef>
                <a:spcPts val="622"/>
              </a:spcBef>
            </a:pPr>
            <a:r>
              <a:rPr lang="en-US" dirty="0"/>
              <a:t>You can join a Medicare Advantage (MA) Plan during the following times:</a:t>
            </a:r>
          </a:p>
          <a:p>
            <a:pPr marL="238133" indent="-238133">
              <a:spcBef>
                <a:spcPts val="622"/>
              </a:spcBef>
              <a:buFont typeface="Wingdings" panose="05000000000000000000" pitchFamily="2" charset="2"/>
              <a:buChar char="§"/>
            </a:pPr>
            <a:r>
              <a:rPr lang="en-US" dirty="0"/>
              <a:t>When you first become eligible for Medicare, i.e., during your Initial Enrollment Period, which begins 3 months immediately before your first entitlement to both Medicare Part A (Hospital Insurance) and Part B (Medical Insurance). </a:t>
            </a:r>
          </a:p>
          <a:p>
            <a:pPr marL="238133" indent="-238133">
              <a:spcBef>
                <a:spcPts val="622"/>
              </a:spcBef>
              <a:buFont typeface="Wingdings" panose="05000000000000000000" pitchFamily="2" charset="2"/>
              <a:buChar char="§"/>
            </a:pPr>
            <a:r>
              <a:rPr lang="en-US" dirty="0"/>
              <a:t>During the Medicare Open Enrollment Period (OEP). </a:t>
            </a:r>
          </a:p>
          <a:p>
            <a:pPr>
              <a:spcBef>
                <a:spcPts val="631"/>
              </a:spcBef>
            </a:pPr>
            <a:r>
              <a:rPr lang="en-US" dirty="0"/>
              <a:t>You can switch to another MA Plan or to Original Medicare during the OEP, also known as the Annual Enrollment Period. This period runs from October 15 through December 7 each year, with coverage starting January 1.</a:t>
            </a:r>
          </a:p>
          <a:p>
            <a:pPr>
              <a:spcBef>
                <a:spcPts val="631"/>
              </a:spcBef>
            </a:pPr>
            <a:r>
              <a:rPr lang="en-US" dirty="0"/>
              <a:t>You can only join one MA Plan at a time, and enrollment in a plan is generally for a calendar year.</a:t>
            </a:r>
          </a:p>
          <a:p>
            <a:pPr>
              <a:spcBef>
                <a:spcPts val="631"/>
              </a:spcBef>
            </a:pPr>
            <a:r>
              <a:rPr lang="en-US" dirty="0"/>
              <a:t>Plans must be allowing new members to join. Plans may be prohibited from accepting new members if there is a Centers for Medicare &amp; Medicaid Services (CMS)–approved capacity limit or a CMS-issued enrollment sanction is in effect. </a:t>
            </a:r>
          </a:p>
          <a:p>
            <a:pPr>
              <a:spcBef>
                <a:spcPts val="631"/>
              </a:spcBef>
            </a:pPr>
            <a:endParaRPr lang="en-US" dirty="0"/>
          </a:p>
          <a:p>
            <a:pPr marL="180805" indent="-180805">
              <a:lnSpc>
                <a:spcPct val="90000"/>
              </a:lnSpc>
              <a:spcBef>
                <a:spcPts val="601"/>
              </a:spcBef>
              <a:defRPr/>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47</a:t>
            </a:fld>
            <a:endParaRPr lang="en-US"/>
          </a:p>
        </p:txBody>
      </p:sp>
    </p:spTree>
    <p:extLst>
      <p:ext uri="{BB962C8B-B14F-4D97-AF65-F5344CB8AC3E}">
        <p14:creationId xmlns:p14="http://schemas.microsoft.com/office/powerpoint/2010/main" val="6699836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indent="0">
              <a:spcBef>
                <a:spcPts val="631"/>
              </a:spcBef>
              <a:buNone/>
              <a:defRPr/>
            </a:pPr>
            <a:r>
              <a:rPr lang="en-US" dirty="0">
                <a:solidFill>
                  <a:prstClr val="black"/>
                </a:solidFill>
              </a:rPr>
              <a:t>You may be able to join or switch plans if any of these special circumstances that grant a Special Enrollment Period (SEP) apply to you:</a:t>
            </a:r>
          </a:p>
          <a:p>
            <a:pPr marL="193066" lvl="1" indent="-193066">
              <a:spcBef>
                <a:spcPts val="631"/>
              </a:spcBef>
              <a:defRPr/>
            </a:pPr>
            <a:r>
              <a:rPr lang="en-US" dirty="0">
                <a:solidFill>
                  <a:prstClr val="black"/>
                </a:solidFill>
              </a:rPr>
              <a:t>Move out of your plan’s service area</a:t>
            </a:r>
          </a:p>
          <a:p>
            <a:pPr marL="193066" lvl="1" indent="-193066">
              <a:spcBef>
                <a:spcPts val="631"/>
              </a:spcBef>
              <a:defRPr/>
            </a:pPr>
            <a:r>
              <a:rPr lang="en-US" dirty="0">
                <a:solidFill>
                  <a:prstClr val="black"/>
                </a:solidFill>
              </a:rPr>
              <a:t>Are enrolled in a plan that decides to leave the Medicare program or reduce its service area at the end of the year</a:t>
            </a:r>
          </a:p>
          <a:p>
            <a:pPr marL="193066" lvl="1" indent="-193066">
              <a:spcBef>
                <a:spcPts val="631"/>
              </a:spcBef>
              <a:defRPr/>
            </a:pPr>
            <a:r>
              <a:rPr lang="en-US" dirty="0">
                <a:solidFill>
                  <a:prstClr val="black"/>
                </a:solidFill>
              </a:rPr>
              <a:t>Leave or are losing employer or union coverage</a:t>
            </a:r>
          </a:p>
          <a:p>
            <a:pPr marL="193066" lvl="1" indent="-193066">
              <a:spcBef>
                <a:spcPts val="631"/>
              </a:spcBef>
              <a:defRPr/>
            </a:pPr>
            <a:r>
              <a:rPr lang="en-US" dirty="0">
                <a:solidFill>
                  <a:prstClr val="black"/>
                </a:solidFill>
              </a:rPr>
              <a:t>Enter, live at, or are leaving a long-term care facility</a:t>
            </a:r>
          </a:p>
          <a:p>
            <a:pPr marL="193066" lvl="1" indent="-193066">
              <a:spcBef>
                <a:spcPts val="631"/>
              </a:spcBef>
              <a:defRPr/>
            </a:pPr>
            <a:r>
              <a:rPr lang="en-US" dirty="0">
                <a:solidFill>
                  <a:prstClr val="black"/>
                </a:solidFill>
              </a:rPr>
              <a:t>Qualify for Extra Help (you have a continuous SEP, meaning you can enroll in or</a:t>
            </a:r>
            <a:r>
              <a:rPr lang="en-US" baseline="0" dirty="0">
                <a:solidFill>
                  <a:prstClr val="black"/>
                </a:solidFill>
              </a:rPr>
              <a:t> switch your p</a:t>
            </a:r>
            <a:r>
              <a:rPr lang="en-US" dirty="0">
                <a:solidFill>
                  <a:prstClr val="black"/>
                </a:solidFill>
              </a:rPr>
              <a:t>lan at any time)</a:t>
            </a:r>
          </a:p>
          <a:p>
            <a:pPr marL="193066" lvl="1" indent="-193066">
              <a:spcBef>
                <a:spcPts val="631"/>
              </a:spcBef>
              <a:defRPr/>
            </a:pPr>
            <a:r>
              <a:rPr lang="en-US" dirty="0">
                <a:solidFill>
                  <a:prstClr val="black"/>
                </a:solidFill>
              </a:rPr>
              <a:t>Lose your Extra Help status</a:t>
            </a:r>
          </a:p>
          <a:p>
            <a:pPr marL="193066" lvl="1" indent="-193066">
              <a:spcBef>
                <a:spcPts val="631"/>
              </a:spcBef>
              <a:defRPr/>
            </a:pPr>
            <a:r>
              <a:rPr lang="en-US" dirty="0"/>
              <a:t>Join or switch to a plan that has a 5-star rating </a:t>
            </a:r>
          </a:p>
          <a:p>
            <a:pPr marL="193066" lvl="1" indent="-193066" defTabSz="482663">
              <a:spcBef>
                <a:spcPts val="631"/>
              </a:spcBef>
              <a:defRPr/>
            </a:pPr>
            <a:r>
              <a:rPr lang="en-US" dirty="0">
                <a:solidFill>
                  <a:prstClr val="black"/>
                </a:solidFill>
              </a:rPr>
              <a:t>Receive retroactive notice of Medicare Entitlement</a:t>
            </a:r>
          </a:p>
          <a:p>
            <a:pPr marL="489368" lvl="1" indent="-489368" defTabSz="9654">
              <a:spcBef>
                <a:spcPts val="631"/>
              </a:spcBef>
              <a:buNone/>
              <a:defRPr/>
            </a:pPr>
            <a:r>
              <a:rPr lang="en-US" b="1" dirty="0">
                <a:solidFill>
                  <a:prstClr val="black"/>
                </a:solidFill>
              </a:rPr>
              <a:t>NOTE:</a:t>
            </a:r>
            <a:r>
              <a:rPr lang="en-US" dirty="0">
                <a:solidFill>
                  <a:prstClr val="black"/>
                </a:solidFill>
              </a:rPr>
              <a:t>  In the case of retroactive entitlement, there are special rules that allow for enrollment			in a different Medicare Advantage Plan, or Original Medicare and a 				</a:t>
            </a:r>
            <a:r>
              <a:rPr lang="en-US" dirty="0" err="1">
                <a:solidFill>
                  <a:prstClr val="black"/>
                </a:solidFill>
              </a:rPr>
              <a:t>Medigap</a:t>
            </a:r>
            <a:r>
              <a:rPr lang="en-US" dirty="0">
                <a:solidFill>
                  <a:prstClr val="black"/>
                </a:solidFill>
              </a:rPr>
              <a:t> policy.</a:t>
            </a:r>
          </a:p>
          <a:p>
            <a:pPr marL="0" lvl="1" indent="0" defTabSz="9654">
              <a:spcBef>
                <a:spcPts val="631"/>
              </a:spcBef>
              <a:buNone/>
              <a:defRPr/>
            </a:pPr>
            <a:r>
              <a:rPr lang="en-US" dirty="0">
                <a:solidFill>
                  <a:prstClr val="black"/>
                </a:solidFill>
              </a:rPr>
              <a:t>There are other exceptional circumstances. More information about conditions that allow an exception can be found in Chapter 2 of the “</a:t>
            </a:r>
            <a:r>
              <a:rPr lang="en-US" i="0" dirty="0">
                <a:solidFill>
                  <a:prstClr val="black"/>
                </a:solidFill>
              </a:rPr>
              <a:t>Medicare Managed Care Manual</a:t>
            </a:r>
            <a:r>
              <a:rPr lang="en-US" dirty="0">
                <a:solidFill>
                  <a:prstClr val="black"/>
                </a:solidFill>
              </a:rPr>
              <a:t>”, Section 30.4 at</a:t>
            </a:r>
            <a:r>
              <a:rPr lang="en-US" baseline="0" dirty="0">
                <a:solidFill>
                  <a:prstClr val="black"/>
                </a:solidFill>
              </a:rPr>
              <a:t> </a:t>
            </a:r>
            <a:r>
              <a:rPr lang="en-US" u="sng" baseline="0" dirty="0">
                <a:solidFill>
                  <a:prstClr val="black"/>
                </a:solidFill>
              </a:rPr>
              <a:t>cms.gov/</a:t>
            </a:r>
            <a:r>
              <a:rPr lang="en-US" u="sng" baseline="0" dirty="0" err="1">
                <a:solidFill>
                  <a:prstClr val="black"/>
                </a:solidFill>
              </a:rPr>
              <a:t>medicare</a:t>
            </a:r>
            <a:r>
              <a:rPr lang="en-US" u="sng" baseline="0" dirty="0">
                <a:solidFill>
                  <a:prstClr val="black"/>
                </a:solidFill>
              </a:rPr>
              <a:t>/health-plans/</a:t>
            </a:r>
            <a:r>
              <a:rPr lang="en-US" u="sng" baseline="0" dirty="0" err="1">
                <a:solidFill>
                  <a:prstClr val="black"/>
                </a:solidFill>
              </a:rPr>
              <a:t>healthplansgeninfo</a:t>
            </a:r>
            <a:r>
              <a:rPr lang="en-US" u="sng" baseline="0" dirty="0">
                <a:solidFill>
                  <a:prstClr val="black"/>
                </a:solidFill>
              </a:rPr>
              <a:t>/downloads/mc86c02.pdf.</a:t>
            </a:r>
            <a:endParaRPr lang="en-US" dirty="0">
              <a:solidFill>
                <a:prstClr val="black"/>
              </a:solidFill>
            </a:endParaRPr>
          </a:p>
          <a:p>
            <a:pPr marL="0" lvl="1" indent="0" defTabSz="9654">
              <a:spcBef>
                <a:spcPts val="631"/>
              </a:spcBef>
              <a:buNone/>
              <a:defRPr/>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48</a:t>
            </a:fld>
            <a:endParaRPr lang="en-US"/>
          </a:p>
        </p:txBody>
      </p:sp>
    </p:spTree>
    <p:extLst>
      <p:ext uri="{BB962C8B-B14F-4D97-AF65-F5344CB8AC3E}">
        <p14:creationId xmlns:p14="http://schemas.microsoft.com/office/powerpoint/2010/main" val="407637614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13"/>
              </a:spcBef>
            </a:pPr>
            <a:r>
              <a:rPr lang="en-US" dirty="0"/>
              <a:t>Medicare uses information from member satisfaction surveys, plans, and health care providers to give plans overall star ratings from one to five stars. A 5-Star rating is considered excellent. At any time during the year, you can use the 5-Star Special Enrollment Plan (SEP) to enroll in any of these types of plans with a 5-Star overall rating; Medicare Advantage-only (MA) Plan, Medicare Advantage Plan with prescription drug coverage (MA-PD), Medicare Prescription Drug Plan (PDP), or a Cost Plan, as long as you meet the plan’s enrollment requirements (for example, living within the service area). If you’re currently enrolled in a plan with a 5-Star overall rating, you may use this SEP to switch to a different plan with a 5-Star overall rating. CMS also created a coordinating SEP for prescription drug plans. This SEP lets people who enroll in certain types of 5-Star plans without drug coverage choose a prescription drug plan, if that combination is allowed under CMS rules. </a:t>
            </a:r>
          </a:p>
          <a:p>
            <a:pPr>
              <a:spcBef>
                <a:spcPts val="313"/>
              </a:spcBef>
            </a:pPr>
            <a:r>
              <a:rPr lang="en-US" dirty="0"/>
              <a:t>You may use the 5-Star SEP to change plans one time between December 8 and November 30 of the following year. Once you enroll in a 5-Star plan, your SEP ends for that year and you’re allowed to make changes only during other appropriate enrollment periods. Your enrollment will start the first day of the month following the month in which the plan gets your enrollment request. Plans are assigned their star rating once per year, in October. However, the plan won’t actually get this rating until the following January 1. To find star rating information, visit the Medicare Plan Finder at </a:t>
            </a:r>
            <a:r>
              <a:rPr lang="en-US" dirty="0">
                <a:hlinkClick r:id="rId3"/>
              </a:rPr>
              <a:t>medicare.gov/find-a-plan/</a:t>
            </a:r>
            <a:r>
              <a:rPr lang="en-US" dirty="0"/>
              <a:t>. Look for the Overall Plan Rating to identify 5-Star plans that you can change to during this SEP. The Medicare &amp; You handbook doesn’t have the full, updated ratings for this SEP.</a:t>
            </a:r>
          </a:p>
          <a:p>
            <a:pPr>
              <a:spcBef>
                <a:spcPts val="313"/>
              </a:spcBef>
              <a:defRPr/>
            </a:pPr>
            <a:r>
              <a:rPr lang="en-US" dirty="0"/>
              <a:t>You may lose prescription drug coverage if you use this SEP to move from a plan that has drug coverage to a plan that doesn’t. You’ll have to wait until the next applicable enrollment period to get coverage and may have to pay a penalty.</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49</a:t>
            </a:fld>
            <a:endParaRPr lang="en-US"/>
          </a:p>
        </p:txBody>
      </p:sp>
    </p:spTree>
    <p:extLst>
      <p:ext uri="{BB962C8B-B14F-4D97-AF65-F5344CB8AC3E}">
        <p14:creationId xmlns:p14="http://schemas.microsoft.com/office/powerpoint/2010/main" val="7119094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50</a:t>
            </a:fld>
            <a:endParaRPr lang="en-US"/>
          </a:p>
        </p:txBody>
      </p:sp>
    </p:spTree>
    <p:extLst>
      <p:ext uri="{BB962C8B-B14F-4D97-AF65-F5344CB8AC3E}">
        <p14:creationId xmlns:p14="http://schemas.microsoft.com/office/powerpoint/2010/main" val="42799261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There are three other types of Medicare health plans that are not Medicare Advantage Plans. These plan types are only available in limited areas.</a:t>
            </a:r>
          </a:p>
          <a:p>
            <a:pPr marL="167919" lvl="1" indent="-167919">
              <a:spcBef>
                <a:spcPts val="638"/>
              </a:spcBef>
            </a:pPr>
            <a:r>
              <a:rPr lang="en-US" b="1" dirty="0"/>
              <a:t>Medicare Cost Plans</a:t>
            </a:r>
            <a:r>
              <a:rPr lang="en-US" dirty="0"/>
              <a:t>—similar to a Health Maintenance Organization, but services received outside the plan are covered under Original Medicare.</a:t>
            </a:r>
          </a:p>
          <a:p>
            <a:pPr marL="167919" lvl="1" indent="-167919">
              <a:spcBef>
                <a:spcPts val="638"/>
              </a:spcBef>
            </a:pPr>
            <a:r>
              <a:rPr lang="en-US" b="1" dirty="0"/>
              <a:t>Demonstrations and pilot programs</a:t>
            </a:r>
            <a:r>
              <a:rPr lang="en-US" dirty="0"/>
              <a:t>—special projects that test possible future improvements in Medicare coverage, costs, and quality of care.</a:t>
            </a:r>
          </a:p>
          <a:p>
            <a:pPr marL="167919" lvl="1" indent="-167919">
              <a:spcBef>
                <a:spcPts val="638"/>
              </a:spcBef>
            </a:pPr>
            <a:r>
              <a:rPr lang="en-US" b="1" dirty="0"/>
              <a:t>Programs of All-inclusive Care for the Elderly</a:t>
            </a:r>
            <a:r>
              <a:rPr lang="en-US" b="1" baseline="0" dirty="0"/>
              <a:t> (</a:t>
            </a:r>
            <a:r>
              <a:rPr lang="en-US" b="1" dirty="0"/>
              <a:t>PACE)</a:t>
            </a:r>
            <a:r>
              <a:rPr lang="en-US" dirty="0"/>
              <a:t>—combines medical, social, and long-term care services for frail elderly people who are eligible for both Medicare and Medicaid.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51</a:t>
            </a:fld>
            <a:endParaRPr lang="en-US"/>
          </a:p>
        </p:txBody>
      </p:sp>
    </p:spTree>
    <p:extLst>
      <p:ext uri="{BB962C8B-B14F-4D97-AF65-F5344CB8AC3E}">
        <p14:creationId xmlns:p14="http://schemas.microsoft.com/office/powerpoint/2010/main" val="380310770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2452" indent="-172452">
              <a:spcBef>
                <a:spcPts val="604"/>
              </a:spcBef>
            </a:pPr>
            <a:r>
              <a:rPr lang="en-US" i="1" dirty="0"/>
              <a:t>“</a:t>
            </a:r>
            <a:r>
              <a:rPr lang="en-US" i="0" dirty="0"/>
              <a:t>Medicare Prescription Drug Coverage” explains </a:t>
            </a:r>
            <a:r>
              <a:rPr lang="en-US" dirty="0"/>
              <a:t>the following:</a:t>
            </a:r>
          </a:p>
          <a:p>
            <a:pPr marL="171117" indent="-171117">
              <a:spcBef>
                <a:spcPts val="604"/>
              </a:spcBef>
              <a:buFont typeface="Wingdings" pitchFamily="2" charset="2"/>
              <a:buChar char="§"/>
            </a:pPr>
            <a:r>
              <a:rPr lang="en-US" dirty="0"/>
              <a:t>What is Part D?</a:t>
            </a:r>
          </a:p>
          <a:p>
            <a:pPr marL="171117" indent="-171117">
              <a:spcBef>
                <a:spcPts val="604"/>
              </a:spcBef>
              <a:buFont typeface="Wingdings" pitchFamily="2" charset="2"/>
              <a:buChar char="§"/>
            </a:pPr>
            <a:r>
              <a:rPr lang="en-US" dirty="0"/>
              <a:t>Part D benefits and costs</a:t>
            </a:r>
          </a:p>
          <a:p>
            <a:pPr marL="171117" indent="-171117">
              <a:spcBef>
                <a:spcPts val="604"/>
              </a:spcBef>
              <a:buFont typeface="Wingdings" pitchFamily="2" charset="2"/>
              <a:buChar char="§"/>
            </a:pPr>
            <a:r>
              <a:rPr lang="en-US" dirty="0"/>
              <a:t>Who can join</a:t>
            </a:r>
          </a:p>
          <a:p>
            <a:pPr marL="171117" indent="-171117">
              <a:spcBef>
                <a:spcPts val="604"/>
              </a:spcBef>
              <a:buFont typeface="Wingdings" pitchFamily="2" charset="2"/>
              <a:buChar char="§"/>
            </a:pPr>
            <a:r>
              <a:rPr lang="en-US" dirty="0"/>
              <a:t>When to join and switch plans </a:t>
            </a:r>
          </a:p>
          <a:p>
            <a:pPr marL="171117" indent="-171117">
              <a:spcBef>
                <a:spcPts val="604"/>
              </a:spcBef>
              <a:buFont typeface="Wingdings" pitchFamily="2" charset="2"/>
              <a:buChar char="§"/>
            </a:pPr>
            <a:r>
              <a:rPr lang="en-US" dirty="0"/>
              <a:t>Part D covered drugs</a:t>
            </a:r>
          </a:p>
          <a:p>
            <a:pPr marL="293635" lvl="2" indent="-110742">
              <a:spcBef>
                <a:spcPts val="604"/>
              </a:spcBef>
            </a:pPr>
            <a:r>
              <a:rPr lang="en-US" dirty="0"/>
              <a:t>Drugs not covered</a:t>
            </a:r>
          </a:p>
          <a:p>
            <a:pPr marL="171117" indent="-171117">
              <a:spcBef>
                <a:spcPts val="604"/>
              </a:spcBef>
              <a:buFont typeface="Wingdings" pitchFamily="2" charset="2"/>
              <a:buChar char="§"/>
            </a:pPr>
            <a:r>
              <a:rPr lang="en-US" dirty="0"/>
              <a:t>Access to covered drugs</a:t>
            </a:r>
          </a:p>
          <a:p>
            <a:pPr marL="172452" indent="-172452">
              <a:spcBef>
                <a:spcPts val="638"/>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52</a:t>
            </a:fld>
            <a:endParaRPr lang="en-US"/>
          </a:p>
        </p:txBody>
      </p:sp>
    </p:spTree>
    <p:extLst>
      <p:ext uri="{BB962C8B-B14F-4D97-AF65-F5344CB8AC3E}">
        <p14:creationId xmlns:p14="http://schemas.microsoft.com/office/powerpoint/2010/main" val="244437142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indent="3196">
              <a:spcBef>
                <a:spcPts val="604"/>
              </a:spcBef>
              <a:buNone/>
              <a:defRPr/>
            </a:pPr>
            <a:r>
              <a:rPr lang="en-US" dirty="0"/>
              <a:t>Medicare prescription drug coverage (also</a:t>
            </a:r>
            <a:r>
              <a:rPr lang="en-US" baseline="0" dirty="0"/>
              <a:t> called </a:t>
            </a:r>
            <a:r>
              <a:rPr lang="en-US" dirty="0"/>
              <a:t>Part D) adds to your Medicare health care coverage. It helps you pay for medically</a:t>
            </a:r>
            <a:r>
              <a:rPr lang="en-US" baseline="0" dirty="0"/>
              <a:t> necessary</a:t>
            </a:r>
            <a:r>
              <a:rPr lang="en-US" dirty="0"/>
              <a:t> brand-name and generic prescription drugs. Medicare drug plans are offered by insurance companies and other private companies approved by Medicare. All people with Medicare are eligible</a:t>
            </a:r>
            <a:r>
              <a:rPr lang="en-US" baseline="0" dirty="0"/>
              <a:t> to enroll in a Medicare prescription drug plan. </a:t>
            </a:r>
            <a:r>
              <a:rPr lang="en-US" dirty="0"/>
              <a:t>You must be enrolled in a plan to get Medicare prescription</a:t>
            </a:r>
            <a:r>
              <a:rPr lang="en-US" baseline="0" dirty="0"/>
              <a:t> drug coverage. </a:t>
            </a:r>
            <a:endParaRPr lang="en-US" dirty="0"/>
          </a:p>
          <a:p>
            <a:pPr marL="182455" lvl="1" indent="-179136">
              <a:spcBef>
                <a:spcPts val="604"/>
              </a:spcBef>
              <a:buNone/>
              <a:defRPr/>
            </a:pPr>
            <a:r>
              <a:rPr lang="en-US" dirty="0"/>
              <a:t>You can get Medicare prescription drug coverage in two ways:</a:t>
            </a:r>
          </a:p>
          <a:p>
            <a:pPr marL="230268" lvl="2" indent="-230268">
              <a:spcBef>
                <a:spcPts val="604"/>
              </a:spcBef>
              <a:buFont typeface="+mj-lt"/>
              <a:buAutoNum type="arabicPeriod"/>
              <a:defRPr/>
            </a:pPr>
            <a:r>
              <a:rPr lang="en-US" dirty="0"/>
              <a:t>Medicare Prescription Drug Plans (PDPs) add coverage to Original Medicare and some other types of Medicare plans.</a:t>
            </a:r>
          </a:p>
          <a:p>
            <a:pPr marL="230268" lvl="2" indent="-230268">
              <a:spcBef>
                <a:spcPts val="604"/>
              </a:spcBef>
              <a:buFont typeface="+mj-lt"/>
              <a:buAutoNum type="arabicPeriod"/>
              <a:defRPr/>
            </a:pPr>
            <a:r>
              <a:rPr lang="en-US" dirty="0"/>
              <a:t>Some Medicare Advantage (MA) Plans (like a Health</a:t>
            </a:r>
            <a:r>
              <a:rPr lang="en-US" baseline="0" dirty="0"/>
              <a:t> Maintenance </a:t>
            </a:r>
            <a:r>
              <a:rPr lang="en-US" dirty="0"/>
              <a:t>Organization or Preferred Provider Organization) and some other Medicare health plans also offer Medicare prescription drug coverage. </a:t>
            </a:r>
          </a:p>
          <a:p>
            <a:pPr>
              <a:spcBef>
                <a:spcPts val="604"/>
              </a:spcBef>
            </a:pPr>
            <a:r>
              <a:rPr lang="en-US" dirty="0"/>
              <a:t>The term “Medicare drug plan” is used throughout this presentation to mean both PDPs and MA or other Medicare health plans with prescription drug coverage. </a:t>
            </a:r>
          </a:p>
          <a:p>
            <a:pPr marL="466932" indent="-466932">
              <a:spcBef>
                <a:spcPts val="604"/>
              </a:spcBef>
              <a:defRPr/>
            </a:pPr>
            <a:r>
              <a:rPr lang="en-US" b="1" dirty="0"/>
              <a:t>NOTE</a:t>
            </a:r>
            <a:r>
              <a:rPr lang="en-US" dirty="0"/>
              <a:t>:  Some </a:t>
            </a:r>
            <a:r>
              <a:rPr lang="en-US" dirty="0" err="1"/>
              <a:t>Medigap</a:t>
            </a:r>
            <a:r>
              <a:rPr lang="en-US" dirty="0"/>
              <a:t> policies offered prescription drug coverage before</a:t>
            </a:r>
            <a:r>
              <a:rPr lang="en-US" baseline="0" dirty="0"/>
              <a:t> January 1, </a:t>
            </a:r>
            <a:r>
              <a:rPr lang="en-US" dirty="0"/>
              <a:t>2006. This is not Medicare prescription drug coverage.</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53</a:t>
            </a:fld>
            <a:endParaRPr lang="en-US"/>
          </a:p>
        </p:txBody>
      </p:sp>
    </p:spTree>
    <p:extLst>
      <p:ext uri="{BB962C8B-B14F-4D97-AF65-F5344CB8AC3E}">
        <p14:creationId xmlns:p14="http://schemas.microsoft.com/office/powerpoint/2010/main" val="36434782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Your costs for prescription drug coverage will depend on the plan you choose and some other factors, such as which drugs you use, which Medicare drug plan you join, whether you go to a pharmacy in your plan’s network, and whether you get Extra Help paying for your drug costs. </a:t>
            </a:r>
          </a:p>
          <a:p>
            <a:pPr>
              <a:spcBef>
                <a:spcPts val="604"/>
              </a:spcBef>
            </a:pPr>
            <a:r>
              <a:rPr lang="en-US" dirty="0"/>
              <a:t>Most people will pay a monthly premium for Medicare prescription drug coverage. You’ll also pay a share of your prescription costs, including a deductible, copayments, and/or coinsurance. </a:t>
            </a:r>
          </a:p>
          <a:p>
            <a:pPr>
              <a:spcBef>
                <a:spcPts val="604"/>
              </a:spcBef>
            </a:pPr>
            <a:r>
              <a:rPr lang="en-US" dirty="0"/>
              <a:t>Most Medicare drug plans have a coverage gap (also called the “donut hole”). This means there’s a temporary limit on what the drug plan will cover for drugs. You enter the coverage gap after you and your drug plan have spent a certain amount for covered drugs. In 2023, once you enter the coverage gap, you pay 25 percent of the plan’s cost for covered brand‑name drugs and 25 percent of the plan’s cost for covered generic drugs until you reach the end of the coverage gap. Not everyone will enter the coverage gap. </a:t>
            </a:r>
          </a:p>
          <a:p>
            <a:pPr>
              <a:spcBef>
                <a:spcPts val="604"/>
              </a:spcBef>
            </a:pPr>
            <a:r>
              <a:rPr lang="en-US" b="1" dirty="0"/>
              <a:t>With every plan, once you’ve paid $</a:t>
            </a:r>
            <a:r>
              <a:rPr lang="en-US" sz="1300" b="1" dirty="0">
                <a:cs typeface="Arial" pitchFamily="34" charset="0"/>
              </a:rPr>
              <a:t>6</a:t>
            </a:r>
            <a:r>
              <a:rPr lang="en-US" sz="1300" b="1" dirty="0">
                <a:ea typeface="Calibri"/>
                <a:cs typeface="Arial" pitchFamily="34" charset="0"/>
              </a:rPr>
              <a:t>,620</a:t>
            </a:r>
            <a:r>
              <a:rPr lang="en-US" b="1" dirty="0"/>
              <a:t> out-of-pocket for drug costs in 2023 (including payments from other sources, such as the discount paid for by the drug company in the coverage gap) you leave the coverage gap and pay 5 percent (or a small copayment) for each drug for the rest of the year</a:t>
            </a:r>
            <a:r>
              <a:rPr lang="en-US" b="1"/>
              <a:t>. </a:t>
            </a:r>
            <a:endParaRPr lang="en-US" b="1" dirty="0"/>
          </a:p>
        </p:txBody>
      </p:sp>
      <p:sp>
        <p:nvSpPr>
          <p:cNvPr id="4" name="Slide Number Placeholder 3"/>
          <p:cNvSpPr>
            <a:spLocks noGrp="1"/>
          </p:cNvSpPr>
          <p:nvPr>
            <p:ph type="sldNum" sz="quarter" idx="10"/>
          </p:nvPr>
        </p:nvSpPr>
        <p:spPr/>
        <p:txBody>
          <a:bodyPr/>
          <a:lstStyle/>
          <a:p>
            <a:fld id="{81E62A68-D66F-4B82-A513-D606AD65E378}" type="slidenum">
              <a:rPr lang="en-US" smtClean="0"/>
              <a:t>54</a:t>
            </a:fld>
            <a:endParaRPr lang="en-US"/>
          </a:p>
        </p:txBody>
      </p:sp>
    </p:spTree>
    <p:extLst>
      <p:ext uri="{BB962C8B-B14F-4D97-AF65-F5344CB8AC3E}">
        <p14:creationId xmlns:p14="http://schemas.microsoft.com/office/powerpoint/2010/main" val="1171543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3"/>
              </a:spcBef>
              <a:defRPr/>
            </a:pPr>
            <a:r>
              <a:rPr lang="en-US" dirty="0"/>
              <a:t>Very few Medicare drug plans follow the standard structure design. Your costs will vary. </a:t>
            </a:r>
          </a:p>
          <a:p>
            <a:pPr>
              <a:spcBef>
                <a:spcPts val="103"/>
              </a:spcBef>
              <a:defRPr/>
            </a:pPr>
            <a:r>
              <a:rPr lang="en-US" b="1" dirty="0"/>
              <a:t>Monthly premium</a:t>
            </a:r>
            <a:r>
              <a:rPr lang="en-US" dirty="0"/>
              <a:t> – Most drug plans charge a monthly fee that differs from plan to plan. You pay this in addition to the Part B premium (if you have Part B). If you belong to an MA Plan (like a Health Maintenance Organization or Preferred Provider Organization) that includes drug coverage, the monthly plan premium may include an amount for prescription drug coverage. </a:t>
            </a:r>
          </a:p>
          <a:p>
            <a:pPr>
              <a:spcBef>
                <a:spcPts val="103"/>
              </a:spcBef>
              <a:defRPr/>
            </a:pPr>
            <a:r>
              <a:rPr lang="en-US" b="1" dirty="0"/>
              <a:t>Yearly deductible (you pay up to $590 in 2025) -</a:t>
            </a:r>
            <a:r>
              <a:rPr lang="en-US" dirty="0"/>
              <a:t>This is the amount you pay each year for your prescriptions before your plan begins to pay. No Medicare drug plan may have a deductible more than $590 in 2025. Some drug plans don’t have a deductible. </a:t>
            </a:r>
          </a:p>
          <a:p>
            <a:pPr>
              <a:spcBef>
                <a:spcPts val="103"/>
              </a:spcBef>
              <a:defRPr/>
            </a:pPr>
            <a:r>
              <a:rPr lang="en-US" b="1" dirty="0"/>
              <a:t>Copayments or coinsurance (you pay approximately 25 percent)</a:t>
            </a:r>
            <a:r>
              <a:rPr lang="en-US" dirty="0"/>
              <a:t> – These are the amounts you pay for your covered prescriptions after you pay the deductible (if the plan has one). You pay your share and the drug plan pays its share for covered drugs.</a:t>
            </a:r>
          </a:p>
          <a:p>
            <a:pPr>
              <a:spcBef>
                <a:spcPts val="103"/>
              </a:spcBef>
            </a:pPr>
            <a:r>
              <a:rPr lang="en-US" b="1" dirty="0"/>
              <a:t>Coverage gap</a:t>
            </a:r>
            <a:r>
              <a:rPr lang="en-US" dirty="0"/>
              <a:t> – The coverage gap begins</a:t>
            </a:r>
            <a:r>
              <a:rPr lang="en-US" i="1" dirty="0"/>
              <a:t> </a:t>
            </a:r>
            <a:r>
              <a:rPr lang="en-US" dirty="0"/>
              <a:t>after you and your drug plan have spent a certain amount of money for covered drugs ($2,000 in 2025). In 2025, once you enter the coverage gap, you pay 25 percent of the plan’s cost for covered brand-name drugs and 25 percent of the plan’s cost for covered generic drugs until you reach the end of the coverage gap. Certain costs count</a:t>
            </a:r>
            <a:r>
              <a:rPr lang="en-US" b="1" dirty="0"/>
              <a:t> </a:t>
            </a:r>
            <a:r>
              <a:rPr lang="en-US" dirty="0"/>
              <a:t>toward you getting out of the gap, including your yearly deductible, coinsurance, and copayments, the discount you get on covered brand</a:t>
            </a:r>
            <a:r>
              <a:rPr lang="en-US" strike="sngStrike" dirty="0"/>
              <a:t>‑</a:t>
            </a:r>
            <a:r>
              <a:rPr lang="en-US" dirty="0"/>
              <a:t>name drugs in the gap, and what you pay in the gap. However, the drug plan premium, what you pay for drugs that aren’t covered, and the discount for covered generic drugs in the coverage gap don’t count</a:t>
            </a:r>
            <a:r>
              <a:rPr lang="en-US" b="1" dirty="0"/>
              <a:t> </a:t>
            </a:r>
            <a:r>
              <a:rPr lang="en-US" dirty="0"/>
              <a:t>toward getting you out of the coverage gap.</a:t>
            </a:r>
          </a:p>
          <a:p>
            <a:pPr>
              <a:spcBef>
                <a:spcPts val="103"/>
              </a:spcBef>
            </a:pPr>
            <a:r>
              <a:rPr lang="en-US" b="1" dirty="0"/>
              <a:t>Catastrophic coverage (you pay 5 percent)</a:t>
            </a:r>
            <a:r>
              <a:rPr lang="en-US" dirty="0"/>
              <a:t> – Once you reach your plan’s out-of-pocket limit, you leave the coverage gap, and automatically get catastrophic coverage, where you only pay a small coinsurance or copayment for covered drugs for the rest of the year. </a:t>
            </a:r>
            <a:endParaRPr lang="en-US" spc="-10"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55</a:t>
            </a:fld>
            <a:endParaRPr lang="en-US"/>
          </a:p>
        </p:txBody>
      </p:sp>
    </p:spTree>
    <p:extLst>
      <p:ext uri="{BB962C8B-B14F-4D97-AF65-F5344CB8AC3E}">
        <p14:creationId xmlns:p14="http://schemas.microsoft.com/office/powerpoint/2010/main" val="25062510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defRPr/>
            </a:pPr>
            <a:r>
              <a:rPr lang="en-US" dirty="0"/>
              <a:t>You</a:t>
            </a:r>
            <a:r>
              <a:rPr lang="en-US" baseline="0" dirty="0"/>
              <a:t> pay only your plan’s premium if </a:t>
            </a:r>
            <a:r>
              <a:rPr lang="en-US" dirty="0"/>
              <a:t>your yearly income in 2023 was $106,000 or less for an individual or $212,000 or less for a couple.</a:t>
            </a:r>
          </a:p>
          <a:p>
            <a:pPr>
              <a:spcBef>
                <a:spcPts val="604"/>
              </a:spcBef>
              <a:defRPr/>
            </a:pPr>
            <a:r>
              <a:rPr lang="en-US" dirty="0"/>
              <a:t>If you reported a modified adjusted gross income of more than $106,000 (individuals and married individuals filing separately) or $212,000 (married individuals filing jointly) on your IRS tax return 2 years ago (the most recent tax return information provided to Social Security by the IRS), you’ll have to pay an extra amount for your Medicare prescription drug coverage, called the income-related monthly adjustment amount (IRMAA). You pay this extra amount in addition to your monthly Medicare drug plan premium.</a:t>
            </a:r>
          </a:p>
          <a:p>
            <a:pPr>
              <a:spcBef>
                <a:spcPts val="604"/>
              </a:spcBef>
            </a:pPr>
            <a:r>
              <a:rPr lang="en-US" dirty="0"/>
              <a:t>Below are the 2025 Part D premiums based on the modified adjusted gross income for an individual. The income ranges for joint returns are double that of individual returns. </a:t>
            </a:r>
          </a:p>
          <a:p>
            <a:pPr marL="174316" lvl="1" indent="-174316">
              <a:spcBef>
                <a:spcPts val="604"/>
              </a:spcBef>
              <a:defRPr/>
            </a:pPr>
            <a:r>
              <a:rPr lang="en-US" dirty="0"/>
              <a:t>$106,000 or less, the Part D premium is your plan premium (YPP)</a:t>
            </a:r>
          </a:p>
          <a:p>
            <a:pPr marL="174316" lvl="1" indent="-174316">
              <a:spcBef>
                <a:spcPts val="604"/>
              </a:spcBef>
              <a:defRPr/>
            </a:pPr>
            <a:r>
              <a:rPr lang="en-US" dirty="0"/>
              <a:t>$106,000.01 - $133,000, the Part D premium is YPP + $13.70 per month</a:t>
            </a:r>
          </a:p>
          <a:p>
            <a:pPr marL="174316" lvl="1" indent="-174316">
              <a:spcBef>
                <a:spcPts val="604"/>
              </a:spcBef>
              <a:defRPr/>
            </a:pPr>
            <a:r>
              <a:rPr lang="en-US" dirty="0"/>
              <a:t>$133,000.01 - $167,000, the Part D premium is YPP + $35.30 per month</a:t>
            </a:r>
          </a:p>
          <a:p>
            <a:pPr marL="174316" lvl="1" indent="-174316">
              <a:spcBef>
                <a:spcPts val="604"/>
              </a:spcBef>
              <a:defRPr/>
            </a:pPr>
            <a:r>
              <a:rPr lang="en-US" dirty="0"/>
              <a:t>$167,000.01 - $200,000 the Part D premium is YPP + $57.00 per month</a:t>
            </a:r>
          </a:p>
          <a:p>
            <a:pPr marL="174316" lvl="1" indent="-174316">
              <a:spcBef>
                <a:spcPts val="604"/>
              </a:spcBef>
              <a:defRPr/>
            </a:pPr>
            <a:r>
              <a:rPr lang="en-US" dirty="0"/>
              <a:t>$200,000.01 - $500,000 the Part D premium is YPP + $78.60 per month</a:t>
            </a:r>
          </a:p>
          <a:p>
            <a:pPr marL="174316" lvl="1" indent="-174316">
              <a:spcBef>
                <a:spcPts val="604"/>
              </a:spcBef>
              <a:defRPr/>
            </a:pPr>
            <a:r>
              <a:rPr lang="en-US" dirty="0"/>
              <a:t>$500,000 or above the Part D premium is YPP + $85.80 per month</a:t>
            </a:r>
          </a:p>
          <a:p>
            <a:pPr>
              <a:spcBef>
                <a:spcPts val="604"/>
              </a:spcBef>
              <a:defRPr/>
            </a:pPr>
            <a:r>
              <a:rPr lang="en-US" i="0" dirty="0"/>
              <a:t>The amount of the IRMAA is adjusted each year,</a:t>
            </a:r>
            <a:r>
              <a:rPr lang="en-US" i="0" baseline="0" dirty="0"/>
              <a:t> as it is calculated from the annual beneficiary base premium</a:t>
            </a:r>
            <a:r>
              <a:rPr lang="en-US" dirty="0"/>
              <a:t>.</a:t>
            </a:r>
          </a:p>
          <a:p>
            <a:pPr>
              <a:spcBef>
                <a:spcPts val="604"/>
              </a:spcBef>
              <a:defRPr/>
            </a:pPr>
            <a:endParaRPr lang="en-US" i="0"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56</a:t>
            </a:fld>
            <a:endParaRPr lang="en-US"/>
          </a:p>
        </p:txBody>
      </p:sp>
    </p:spTree>
    <p:extLst>
      <p:ext uri="{BB962C8B-B14F-4D97-AF65-F5344CB8AC3E}">
        <p14:creationId xmlns:p14="http://schemas.microsoft.com/office/powerpoint/2010/main" val="351477015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To join a Medicare Prescription Drug Plan, you must have Medicare Part A and/or Part B. To join a Medicare Advantage Plan with prescription drug coverage, you must have both Medicare Part A and Part B. To join a Medicare Cost Plan with prescription drug coverage, you must have Medicare Part A and Part B, or have Medicare Part B only.</a:t>
            </a:r>
          </a:p>
          <a:p>
            <a:pPr>
              <a:spcBef>
                <a:spcPts val="604"/>
              </a:spcBef>
            </a:pPr>
            <a:r>
              <a:rPr lang="en-US" dirty="0"/>
              <a:t>Each plan has its own service area, and you must live in a plan’s service area to enroll. People in the U.S. territories, including the U.S. Virgin Islands, Guam, American Samoa, the Commonwealth of Puerto Rico, and the Commonwealth of Northern Marianas can enroll. If you live outside the United States and its territories, or if you’re incarcerated, you’re not eligible to enroll in a plan and, therefore, can’t get coverage. </a:t>
            </a:r>
          </a:p>
          <a:p>
            <a:pPr>
              <a:spcBef>
                <a:spcPts val="604"/>
              </a:spcBef>
            </a:pPr>
            <a:r>
              <a:rPr lang="en-US" dirty="0"/>
              <a:t>Medicare drug coverage isn’t automatic. Most people must enroll in a Medicare drug plan to get coverage. So while all people with Medicare can have this coverage, most must take action to get it. If you qualify for Extra Help to pay for your prescription drugs, Medicare will enroll you in a Medicare drug plan unless you decline coverage or join a plan yourself. You can only be a member of one Medicare drug plan at a time.</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57</a:t>
            </a:fld>
            <a:endParaRPr lang="en-US"/>
          </a:p>
        </p:txBody>
      </p:sp>
    </p:spTree>
    <p:extLst>
      <p:ext uri="{BB962C8B-B14F-4D97-AF65-F5344CB8AC3E}">
        <p14:creationId xmlns:p14="http://schemas.microsoft.com/office/powerpoint/2010/main" val="21952959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You can join a Medicare drug plan when you first become eligible for Medicare, during your Initial Enrollment Period, which begins 3 months immediately before your first entitlement to both Medicare Part A and Part B. </a:t>
            </a:r>
          </a:p>
          <a:p>
            <a:pPr>
              <a:spcBef>
                <a:spcPts val="604"/>
              </a:spcBef>
            </a:pPr>
            <a:r>
              <a:rPr lang="en-US" dirty="0"/>
              <a:t>Between October 15–December 7, anyone can join, switch, or drop a Medicare drug plan. The change will take effect on January 1 as long as the plan gets your request by December 7. </a:t>
            </a:r>
          </a:p>
          <a:p>
            <a:pPr marL="0" lvl="1" indent="0">
              <a:spcBef>
                <a:spcPts val="604"/>
              </a:spcBef>
              <a:buNone/>
            </a:pPr>
            <a:r>
              <a:rPr lang="en-US" dirty="0"/>
              <a:t>If you belong to a Medicare Advantage</a:t>
            </a:r>
            <a:r>
              <a:rPr lang="en-US" baseline="0" dirty="0"/>
              <a:t> (MA) P</a:t>
            </a:r>
            <a:r>
              <a:rPr lang="en-US" dirty="0"/>
              <a:t>lan, you can switch back to Original Medicare from January 1 through February 14 each year. If you go back to Original Medicare during this time, coverage under Original Medicare will take effect on the first day of the month following the date on which the election or change was made. If you make this change you may also join a Medicare Prescription Drug Plan to add drug coverage. </a:t>
            </a:r>
          </a:p>
          <a:p>
            <a:pPr marL="0" lvl="1" indent="0">
              <a:spcBef>
                <a:spcPts val="604"/>
              </a:spcBef>
              <a:buNone/>
            </a:pPr>
            <a:r>
              <a:rPr lang="en-US" dirty="0"/>
              <a:t>To </a:t>
            </a:r>
            <a:r>
              <a:rPr lang="en-US" dirty="0" err="1"/>
              <a:t>disenroll</a:t>
            </a:r>
            <a:r>
              <a:rPr lang="en-US" dirty="0"/>
              <a:t> from an MA Plan and return to Original Medicare during this period, you must make a request directly to the MA organization, call 1-800-MEDICARE (TTY users should call 1-877-486-2048), or enroll in a stand alone Prescription drug plan. </a:t>
            </a:r>
          </a:p>
          <a:p>
            <a:pPr marL="182401" indent="-182401">
              <a:lnSpc>
                <a:spcPct val="90000"/>
              </a:lnSpc>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58</a:t>
            </a:fld>
            <a:endParaRPr lang="en-US"/>
          </a:p>
        </p:txBody>
      </p:sp>
    </p:spTree>
    <p:extLst>
      <p:ext uri="{BB962C8B-B14F-4D97-AF65-F5344CB8AC3E}">
        <p14:creationId xmlns:p14="http://schemas.microsoft.com/office/powerpoint/2010/main" val="338005530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211"/>
              </a:spcBef>
            </a:pPr>
            <a:r>
              <a:rPr lang="en-US" dirty="0"/>
              <a:t>You can make changes to your Medicare prescription drug coverage when certain events happen in your life, such as if you move out of your plan’s service area or if you lose other insurance coverage. These chances to make changes are called Special Enrollment Periods (SEPs). Each SEP has different rules about when you can make changes and the type of changes you can make. These chances to make changes are in addition to the regular enrollment periods that happen each year. The SEPs listed below are examples. The list doesn’t include every situation. </a:t>
            </a:r>
          </a:p>
          <a:p>
            <a:pPr marL="171101" lvl="1" indent="-171101">
              <a:spcBef>
                <a:spcPts val="211"/>
              </a:spcBef>
              <a:defRPr/>
            </a:pPr>
            <a:r>
              <a:rPr lang="en-US" dirty="0"/>
              <a:t>If you permanently move out of your plan’s service area.</a:t>
            </a:r>
          </a:p>
          <a:p>
            <a:pPr marL="171101" lvl="1" indent="-171101">
              <a:spcBef>
                <a:spcPts val="211"/>
              </a:spcBef>
              <a:defRPr/>
            </a:pPr>
            <a:r>
              <a:rPr lang="en-US" dirty="0"/>
              <a:t>If you lose your other creditable prescription drug coverage.</a:t>
            </a:r>
          </a:p>
          <a:p>
            <a:pPr marL="171101" lvl="1" indent="-171101">
              <a:spcBef>
                <a:spcPts val="211"/>
              </a:spcBef>
              <a:defRPr/>
            </a:pPr>
            <a:r>
              <a:rPr lang="en-US" dirty="0"/>
              <a:t>If you weren’t adequately informed that your other coverage wasn’t creditable, or that the other coverage was reduced so that it’s no longer creditable.</a:t>
            </a:r>
          </a:p>
          <a:p>
            <a:pPr marL="171101" lvl="1" indent="-171101">
              <a:spcBef>
                <a:spcPts val="211"/>
              </a:spcBef>
              <a:defRPr/>
            </a:pPr>
            <a:r>
              <a:rPr lang="en-US" dirty="0"/>
              <a:t>When you enter, live at, or leave a long-term care facility like a nursing home.</a:t>
            </a:r>
          </a:p>
          <a:p>
            <a:pPr marL="171101" lvl="1" indent="-171101">
              <a:spcBef>
                <a:spcPts val="211"/>
              </a:spcBef>
              <a:defRPr/>
            </a:pPr>
            <a:r>
              <a:rPr lang="en-US" dirty="0"/>
              <a:t>If you qualify for Extra Help, you have a continuous SEP and can change your plan at any time.</a:t>
            </a:r>
          </a:p>
          <a:p>
            <a:pPr marL="171101" lvl="1" indent="-171101">
              <a:spcBef>
                <a:spcPts val="211"/>
              </a:spcBef>
              <a:defRPr/>
            </a:pPr>
            <a:r>
              <a:rPr lang="en-US" dirty="0"/>
              <a:t>You belong to a State Pharmaceutical Assistance Program (SPAP). </a:t>
            </a:r>
          </a:p>
          <a:p>
            <a:pPr marL="171101" lvl="1" indent="-171101">
              <a:spcBef>
                <a:spcPts val="211"/>
              </a:spcBef>
              <a:defRPr/>
            </a:pPr>
            <a:r>
              <a:rPr lang="en-US" dirty="0"/>
              <a:t>You join or switch to a plan that has a 5-Star rating. </a:t>
            </a:r>
          </a:p>
          <a:p>
            <a:pPr marL="171101" lvl="1" indent="-171101">
              <a:spcBef>
                <a:spcPts val="211"/>
              </a:spcBef>
              <a:defRPr/>
            </a:pPr>
            <a:r>
              <a:rPr lang="en-US" dirty="0"/>
              <a:t>Or in other exceptional circumstances, such as if you no longer qualify for Extra Help.</a:t>
            </a:r>
          </a:p>
          <a:p>
            <a:pPr marL="0" lvl="1" indent="0">
              <a:spcBef>
                <a:spcPts val="211"/>
              </a:spcBef>
              <a:buNone/>
              <a:defRPr/>
            </a:pPr>
            <a:r>
              <a:rPr lang="en-US" dirty="0"/>
              <a:t>You may be eligible for a Medicare Part B SEP if you are over age 65 and you (or your spouse) are still working and have health insurance through active employment. It’s important to remember that the SEPs for Part B and Part D have different time frames for when you need to sign up for coverage. Your Part B SEP lasts for 8 months and begins the month after your employment ends. However, your Part D SEP lasts for only 2 full months after the month your employer coverage ends.</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59</a:t>
            </a:fld>
            <a:endParaRPr lang="en-US"/>
          </a:p>
        </p:txBody>
      </p:sp>
    </p:spTree>
    <p:extLst>
      <p:ext uri="{BB962C8B-B14F-4D97-AF65-F5344CB8AC3E}">
        <p14:creationId xmlns:p14="http://schemas.microsoft.com/office/powerpoint/2010/main" val="303517675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choose not to join a Part D Plan at your first opportunity, you may have to pay a higher monthly premium (penalty) if you enroll later. The penalty is calculated by multiplying the 1 percent penalty rate by the national base beneficiary premium ($</a:t>
            </a:r>
            <a:r>
              <a:rPr lang="en-US" sz="1300" dirty="0"/>
              <a:t>36.78 in 2025</a:t>
            </a:r>
            <a:r>
              <a:rPr lang="en-US" dirty="0"/>
              <a:t>), by the number of full months you were eligible to join a Medicare drug plan but didn’t and went without other creditable prescription drug coverage. The penalty calculation isn’t based on the premium of your plan. The final amount is rounded to the nearest $.10 and added to your monthly premium. The national base beneficiary premium may go up each year, so the penalty amount may also go up each year. You may have to pay this penalty for as long as you have a Medicare drug plan. </a:t>
            </a:r>
          </a:p>
          <a:p>
            <a:pPr>
              <a:spcBef>
                <a:spcPts val="604"/>
              </a:spcBef>
              <a:defRPr/>
            </a:pPr>
            <a:r>
              <a:rPr lang="en-US" dirty="0"/>
              <a:t>If you have creditable coverage when you first become eligible for Medicare, you can generally keep that coverage and won’t have to pay a penalty if you choose to enroll in a Medicare drug plan later, as long as you join within 63 days after your other drug coverage ends. Also, you won’t have to pay a higher premium if you get Extra Help paying for your prescription drugs (see Lesson 4). If you don’t agree with your late enrollment penalty, you may ask Medicare for a review or reconsideration by filling out a reconsideration request form (that your plan will send you), and you’ll have the chance to give proof that supports your case.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60</a:t>
            </a:fld>
            <a:endParaRPr lang="en-US"/>
          </a:p>
        </p:txBody>
      </p:sp>
    </p:spTree>
    <p:extLst>
      <p:ext uri="{BB962C8B-B14F-4D97-AF65-F5344CB8AC3E}">
        <p14:creationId xmlns:p14="http://schemas.microsoft.com/office/powerpoint/2010/main" val="246398055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Medicare drug plans cover generic and brand-name drugs. To be covered by Medicare, a drug must be available only by prescription, approved by the Food and Drug Administration (FDA), used and sold in the United States, and used for a medically-accepted indication.</a:t>
            </a:r>
          </a:p>
          <a:p>
            <a:pPr>
              <a:spcBef>
                <a:spcPts val="604"/>
              </a:spcBef>
            </a:pPr>
            <a:r>
              <a:rPr lang="en-US" dirty="0"/>
              <a:t>Medicare covers prescription drugs, insulin and biological products (e.g., antibodies, proteins, cells, etc.). Medicare also covers medical supplies associated with the injection of insulin, such as syringes, needles, alcohol swabs and gauze. </a:t>
            </a:r>
          </a:p>
          <a:p>
            <a:pPr>
              <a:spcBef>
                <a:spcPts val="604"/>
              </a:spcBef>
            </a:pPr>
            <a:r>
              <a:rPr lang="en-US" dirty="0"/>
              <a:t>To make sure people with different medical conditions can get the prescriptions they need, drug lists for each plan must include a range of drugs in the most commonly prescribed categories. All Medicare drug plans generally must cover at least two drugs per drug category, but the plans may choose which specific drugs they cover. Coverage and rules vary by plan, which can affect what you pay. </a:t>
            </a:r>
          </a:p>
          <a:p>
            <a:pPr>
              <a:spcBef>
                <a:spcPts val="604"/>
              </a:spcBef>
            </a:pPr>
            <a:r>
              <a:rPr lang="en-US" dirty="0"/>
              <a:t>A plan’s prescription drug list may not include your specific drug. However, in most cases, a similar drug should be available. If you or your prescriber (your doctor or other health care provider who is legally allowed to write prescriptions) believes none of the drugs on your plan’s drug list will work for your condition, you may ask for an exception. </a:t>
            </a:r>
          </a:p>
          <a:p>
            <a:pPr marL="491657" indent="-491657">
              <a:spcBef>
                <a:spcPts val="604"/>
              </a:spcBef>
              <a:defRPr/>
            </a:pPr>
            <a:r>
              <a:rPr lang="en-US" b="1" dirty="0"/>
              <a:t>NOTE: 	</a:t>
            </a:r>
            <a:r>
              <a:rPr lang="en-US" dirty="0"/>
              <a:t>There are older drugs that never went through FDA approval processes. As plans review their formularies and find these drugs, they are removed from the formulary.</a:t>
            </a:r>
            <a:endParaRPr lang="en-US" b="1"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61</a:t>
            </a:fld>
            <a:endParaRPr lang="en-US"/>
          </a:p>
        </p:txBody>
      </p:sp>
    </p:spTree>
    <p:extLst>
      <p:ext uri="{BB962C8B-B14F-4D97-AF65-F5344CB8AC3E}">
        <p14:creationId xmlns:p14="http://schemas.microsoft.com/office/powerpoint/2010/main" val="187821101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defRPr/>
            </a:pPr>
            <a:r>
              <a:rPr lang="en-US" dirty="0"/>
              <a:t>Medicare drug</a:t>
            </a:r>
            <a:r>
              <a:rPr lang="en-US" baseline="0" dirty="0"/>
              <a:t> plans must </a:t>
            </a:r>
            <a:r>
              <a:rPr lang="en-US" dirty="0"/>
              <a:t>cover all drugs in six categories</a:t>
            </a:r>
            <a:r>
              <a:rPr lang="en-US" baseline="0" dirty="0"/>
              <a:t> </a:t>
            </a:r>
            <a:r>
              <a:rPr lang="en-US" dirty="0"/>
              <a:t>to treat certain conditions:</a:t>
            </a:r>
            <a:r>
              <a:rPr lang="en-US" baseline="0" dirty="0"/>
              <a:t> </a:t>
            </a:r>
          </a:p>
          <a:p>
            <a:pPr marL="167903" lvl="1" indent="-167903">
              <a:spcBef>
                <a:spcPts val="604"/>
              </a:spcBef>
              <a:defRPr/>
            </a:pPr>
            <a:r>
              <a:rPr lang="en-US" dirty="0"/>
              <a:t> Cancer medications</a:t>
            </a:r>
          </a:p>
          <a:p>
            <a:pPr marL="167903" lvl="1" indent="-167903">
              <a:spcBef>
                <a:spcPts val="604"/>
              </a:spcBef>
              <a:defRPr/>
            </a:pPr>
            <a:r>
              <a:rPr lang="en-US" dirty="0"/>
              <a:t> HIV/AIDS treatments</a:t>
            </a:r>
          </a:p>
          <a:p>
            <a:pPr marL="167903" lvl="1" indent="-167903">
              <a:spcBef>
                <a:spcPts val="604"/>
              </a:spcBef>
              <a:defRPr/>
            </a:pPr>
            <a:r>
              <a:rPr lang="en-US" baseline="0" dirty="0"/>
              <a:t> </a:t>
            </a:r>
            <a:r>
              <a:rPr lang="en-US" dirty="0"/>
              <a:t>Antidepressants</a:t>
            </a:r>
          </a:p>
          <a:p>
            <a:pPr marL="167903" lvl="1" indent="-167903">
              <a:spcBef>
                <a:spcPts val="604"/>
              </a:spcBef>
              <a:defRPr/>
            </a:pPr>
            <a:r>
              <a:rPr lang="en-US" baseline="0" dirty="0"/>
              <a:t> </a:t>
            </a:r>
            <a:r>
              <a:rPr lang="en-US" dirty="0"/>
              <a:t>Antipsychotic medications</a:t>
            </a:r>
          </a:p>
          <a:p>
            <a:pPr marL="167903" lvl="1" indent="-167903">
              <a:spcBef>
                <a:spcPts val="604"/>
              </a:spcBef>
              <a:defRPr/>
            </a:pPr>
            <a:r>
              <a:rPr lang="en-US" baseline="0" dirty="0"/>
              <a:t> </a:t>
            </a:r>
            <a:r>
              <a:rPr lang="en-US" dirty="0"/>
              <a:t>Anticonvulsive treatments for epilepsy and other conditions</a:t>
            </a:r>
          </a:p>
          <a:p>
            <a:pPr marL="167903" lvl="1" indent="-167903">
              <a:spcBef>
                <a:spcPts val="604"/>
              </a:spcBef>
              <a:defRPr/>
            </a:pPr>
            <a:r>
              <a:rPr lang="en-US" baseline="0" dirty="0"/>
              <a:t> </a:t>
            </a:r>
            <a:r>
              <a:rPr lang="en-US" dirty="0" err="1"/>
              <a:t>Immunosuppressants</a:t>
            </a:r>
            <a:endParaRPr lang="en-US" dirty="0"/>
          </a:p>
          <a:p>
            <a:pPr>
              <a:spcBef>
                <a:spcPts val="604"/>
              </a:spcBef>
            </a:pPr>
            <a:r>
              <a:rPr lang="en-US" dirty="0"/>
              <a:t>Also, Medicare drug plans must cover all commercially-available vaccines, including the shingles vaccine (but not vaccines covered under Part B, such as the flu and pneumococcal pneumonia shots). You or your provider can contact your Medicare drug plan for more information about vaccine coverage. </a:t>
            </a:r>
          </a:p>
          <a:p>
            <a:pPr>
              <a:spcBef>
                <a:spcPts val="604"/>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62</a:t>
            </a:fld>
            <a:endParaRPr lang="en-US"/>
          </a:p>
        </p:txBody>
      </p:sp>
    </p:spTree>
    <p:extLst>
      <p:ext uri="{BB962C8B-B14F-4D97-AF65-F5344CB8AC3E}">
        <p14:creationId xmlns:p14="http://schemas.microsoft.com/office/powerpoint/2010/main" val="237139320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8278" lvl="1" indent="-118278">
              <a:spcBef>
                <a:spcPts val="604"/>
              </a:spcBef>
              <a:buNone/>
              <a:defRPr/>
            </a:pPr>
            <a:r>
              <a:rPr lang="en-US" dirty="0"/>
              <a:t>By law, Medicare doesn’t cover the following drugs:</a:t>
            </a:r>
          </a:p>
          <a:p>
            <a:pPr marL="172701" lvl="1" indent="-172701">
              <a:spcBef>
                <a:spcPts val="604"/>
              </a:spcBef>
              <a:defRPr/>
            </a:pPr>
            <a:r>
              <a:rPr lang="en-US" dirty="0"/>
              <a:t>Drugs for anorexia, weight loss, or weight gain	</a:t>
            </a:r>
          </a:p>
          <a:p>
            <a:pPr marL="167903" lvl="1" indent="-167903">
              <a:spcBef>
                <a:spcPts val="604"/>
              </a:spcBef>
              <a:defRPr/>
            </a:pPr>
            <a:r>
              <a:rPr lang="en-US" dirty="0"/>
              <a:t>Erectile dysfunction drugs when used to treat sexual or erectile dysfunction, unless such drugs are used to treat a condition, other than sexual or erectile dysfunction, for which use the Food and Drug Administration approved the drugs. For example, a Medicare drug plan may cover an erectile dysfunction drug when used to treat an enlarged prostate (also known as benign prostatic hyperplasia,</a:t>
            </a:r>
            <a:r>
              <a:rPr lang="en-US" b="1" dirty="0"/>
              <a:t> </a:t>
            </a:r>
            <a:r>
              <a:rPr lang="en-US" dirty="0"/>
              <a:t>or BPH). </a:t>
            </a:r>
          </a:p>
          <a:p>
            <a:pPr marL="167903" lvl="1" indent="-167903">
              <a:spcBef>
                <a:spcPts val="604"/>
              </a:spcBef>
              <a:defRPr/>
            </a:pPr>
            <a:r>
              <a:rPr lang="en-US" dirty="0"/>
              <a:t>Fertility drugs</a:t>
            </a:r>
          </a:p>
          <a:p>
            <a:pPr marL="167903" lvl="1" indent="-167903">
              <a:spcBef>
                <a:spcPts val="604"/>
              </a:spcBef>
              <a:defRPr/>
            </a:pPr>
            <a:r>
              <a:rPr lang="en-US" dirty="0"/>
              <a:t>Drugs for cosmetic or lifestyle purposes (e.g., hair growth)</a:t>
            </a:r>
          </a:p>
          <a:p>
            <a:pPr marL="167903" lvl="1" indent="-167903">
              <a:spcBef>
                <a:spcPts val="604"/>
              </a:spcBef>
              <a:defRPr/>
            </a:pPr>
            <a:r>
              <a:rPr lang="en-US" dirty="0"/>
              <a:t>Drugs for symptomatic relief of coughs and colds</a:t>
            </a:r>
          </a:p>
          <a:p>
            <a:pPr marL="167903" lvl="1" indent="-167903">
              <a:spcBef>
                <a:spcPts val="604"/>
              </a:spcBef>
              <a:defRPr/>
            </a:pPr>
            <a:r>
              <a:rPr lang="en-US" dirty="0"/>
              <a:t>Prescription vitamin and mineral products (except prenatal vitamins and fluoride preparations)</a:t>
            </a:r>
          </a:p>
          <a:p>
            <a:pPr marL="167903" lvl="1" indent="-167903">
              <a:spcBef>
                <a:spcPts val="604"/>
              </a:spcBef>
              <a:defRPr/>
            </a:pPr>
            <a:r>
              <a:rPr lang="en-US" dirty="0"/>
              <a:t>Non-prescription drugs</a:t>
            </a:r>
          </a:p>
          <a:p>
            <a:pPr marL="0" lvl="1" indent="0">
              <a:spcBef>
                <a:spcPts val="604"/>
              </a:spcBef>
              <a:buNone/>
              <a:defRPr/>
            </a:pPr>
            <a:r>
              <a:rPr lang="en-US" b="0" baseline="0" dirty="0"/>
              <a:t>Plans may choose to cover excluded drugs at their own cost or share the cost with you.</a:t>
            </a:r>
          </a:p>
          <a:p>
            <a:pPr marL="536963" indent="-536963">
              <a:spcBef>
                <a:spcPts val="604"/>
              </a:spcBef>
            </a:pPr>
            <a:r>
              <a:rPr lang="en-US" b="1" dirty="0"/>
              <a:t>NOTE:   </a:t>
            </a:r>
            <a:r>
              <a:rPr lang="en-US" dirty="0"/>
              <a:t>Barbiturates and benzodiazepines were previously excluded from coverage under Medicare Part D. As of January 1, 2013, Part D covers barbiturates (used in the treatment of epilepsy, cancer, or a chronic mental health disorder) and benzodiazepines.</a:t>
            </a:r>
          </a:p>
          <a:p>
            <a:pPr marL="536963" indent="-536963" defTabSz="921069" eaLnBrk="0" fontAlgn="base" hangingPunct="0">
              <a:spcBef>
                <a:spcPts val="604"/>
              </a:spcBef>
              <a:defRPr/>
            </a:pPr>
            <a:endParaRPr lang="en-US" b="1" baseline="0"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63</a:t>
            </a:fld>
            <a:endParaRPr lang="en-US"/>
          </a:p>
        </p:txBody>
      </p:sp>
    </p:spTree>
    <p:extLst>
      <p:ext uri="{BB962C8B-B14F-4D97-AF65-F5344CB8AC3E}">
        <p14:creationId xmlns:p14="http://schemas.microsoft.com/office/powerpoint/2010/main" val="334489109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Plans must cover a range of drugs in the most commonly prescribed categories and classes. This helps make sure that people with different medical conditions can get the prescription drugs they need. The prescription drug list might not include your specific drug. However, in most cases, a similar drug should be available. If you or your prescriber (your doctor or other health care provider who is legally allowed to write prescriptions) believes none of the drugs on your plan’s drug list will work for your condition, you can ask for an exception. Coverage and rules vary by plan, which can affect what you pay.</a:t>
            </a:r>
          </a:p>
          <a:p>
            <a:pPr>
              <a:spcBef>
                <a:spcPts val="604"/>
              </a:spcBef>
            </a:pPr>
            <a:r>
              <a:rPr lang="en-US" dirty="0"/>
              <a:t>Some of the methods (rules) that plans use to manage</a:t>
            </a:r>
            <a:r>
              <a:rPr lang="en-US" baseline="0" dirty="0"/>
              <a:t> your</a:t>
            </a:r>
            <a:r>
              <a:rPr lang="en-US" dirty="0"/>
              <a:t> access to drug coverage include:</a:t>
            </a:r>
          </a:p>
          <a:p>
            <a:pPr marL="171117" indent="-171117">
              <a:spcBef>
                <a:spcPts val="604"/>
              </a:spcBef>
              <a:buFont typeface="Wingdings" pitchFamily="2" charset="2"/>
              <a:buChar char="§"/>
            </a:pPr>
            <a:r>
              <a:rPr lang="en-US" dirty="0"/>
              <a:t>Formularies (list of covered drugs). To offer lower costs, many plans place drugs into different tiers, which cost different amounts. Each plan can form its tiers in different ways. </a:t>
            </a:r>
          </a:p>
          <a:p>
            <a:pPr marL="171117" indent="-171117">
              <a:spcBef>
                <a:spcPts val="604"/>
              </a:spcBef>
              <a:buFont typeface="Wingdings" pitchFamily="2" charset="2"/>
              <a:buChar char="§"/>
            </a:pPr>
            <a:r>
              <a:rPr lang="en-US" dirty="0"/>
              <a:t>Prior authorization. Before the plan will cover a particular drug, your doctor or other prescriber must first show the plan you have a medically necessary need for that particular drug.</a:t>
            </a:r>
          </a:p>
          <a:p>
            <a:pPr marL="171117" indent="-171117">
              <a:spcBef>
                <a:spcPts val="604"/>
              </a:spcBef>
              <a:buFont typeface="Wingdings" pitchFamily="2" charset="2"/>
              <a:buChar char="§"/>
            </a:pPr>
            <a:r>
              <a:rPr lang="en-US" dirty="0"/>
              <a:t>Step therapy (type of prior authorization). You must first try a less-expensive drug on the plan’s formulary that has been proven effective for most people with your condition before you can move up a step to a more expensive drug. For instance, you may be required to first try a generic drug (if available) before you can get a similar, more expensive brand-name drug covered. </a:t>
            </a:r>
          </a:p>
          <a:p>
            <a:pPr marL="171117" indent="-171117">
              <a:spcBef>
                <a:spcPts val="604"/>
              </a:spcBef>
              <a:buFont typeface="Wingdings" pitchFamily="2" charset="2"/>
              <a:buChar char="§"/>
            </a:pPr>
            <a:r>
              <a:rPr lang="en-US" dirty="0"/>
              <a:t>Quantity limits. For safety and cost reasons, plans may limit the quantity of drugs they cover over a certain period of time.</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64</a:t>
            </a:fld>
            <a:endParaRPr lang="en-US"/>
          </a:p>
        </p:txBody>
      </p:sp>
    </p:spTree>
    <p:extLst>
      <p:ext uri="{BB962C8B-B14F-4D97-AF65-F5344CB8AC3E}">
        <p14:creationId xmlns:p14="http://schemas.microsoft.com/office/powerpoint/2010/main" val="67044359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You have the right to file a complaint about concerns or problems you may have had in getting health care or the quality of the health care received. </a:t>
            </a:r>
          </a:p>
          <a:p>
            <a:pPr>
              <a:spcBef>
                <a:spcPts val="638"/>
              </a:spcBef>
            </a:pPr>
            <a:r>
              <a:rPr lang="en-US" dirty="0"/>
              <a:t>An appeal is the action you should take if you disagree with a coverage or payment decision (for example, if you think Medicare should have paid but didn’t, or didn’t pay enough; a Medicare health plan denied a needed service; or a Medicare drug plan didn’t cover a prescription drug). </a:t>
            </a:r>
          </a:p>
          <a:p>
            <a:pPr defTabSz="955293">
              <a:spcBef>
                <a:spcPts val="638"/>
              </a:spcBef>
              <a:defRPr/>
            </a:pPr>
            <a:r>
              <a:rPr lang="en-US" dirty="0"/>
              <a:t>For more information about filing an appeal or complaint, call your plan, your State Health Insurance Assistance Program. Their phone number is on the back of your “Medicare &amp; You” handbook, or you can find it at </a:t>
            </a:r>
            <a:r>
              <a:rPr lang="en-US" dirty="0">
                <a:hlinkClick r:id="rId3"/>
              </a:rPr>
              <a:t>medicare.gov</a:t>
            </a:r>
            <a:r>
              <a:rPr lang="en-US" dirty="0"/>
              <a:t> under “Helpful Contacts.” Or, call 1-800-MEDICARE (1-800-633-4227). TTY users should call 1-877-486-2048.</a:t>
            </a:r>
          </a:p>
          <a:p>
            <a:pPr marL="477647"/>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65</a:t>
            </a:fld>
            <a:endParaRPr lang="en-US"/>
          </a:p>
        </p:txBody>
      </p:sp>
    </p:spTree>
    <p:extLst>
      <p:ext uri="{BB962C8B-B14F-4D97-AF65-F5344CB8AC3E}">
        <p14:creationId xmlns:p14="http://schemas.microsoft.com/office/powerpoint/2010/main" val="2834388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defRPr/>
            </a:pPr>
            <a:r>
              <a:rPr lang="en-US" dirty="0"/>
              <a:t>Lesson 4, “Programs for People with Limited Income and Resources,” explains: </a:t>
            </a:r>
          </a:p>
          <a:p>
            <a:pPr marL="171117" lvl="1" indent="-171117">
              <a:spcBef>
                <a:spcPts val="638"/>
              </a:spcBef>
              <a:defRPr/>
            </a:pPr>
            <a:r>
              <a:rPr lang="en-US" dirty="0"/>
              <a:t>Extra Help</a:t>
            </a:r>
          </a:p>
          <a:p>
            <a:pPr marL="171117" lvl="1" indent="-171117">
              <a:spcBef>
                <a:spcPts val="638"/>
              </a:spcBef>
              <a:defRPr/>
            </a:pPr>
            <a:r>
              <a:rPr lang="en-US" dirty="0"/>
              <a:t>Medicaid</a:t>
            </a:r>
          </a:p>
          <a:p>
            <a:pPr marL="171117" lvl="1" indent="-171117">
              <a:spcBef>
                <a:spcPts val="638"/>
              </a:spcBef>
              <a:defRPr/>
            </a:pPr>
            <a:r>
              <a:rPr lang="en-US" dirty="0"/>
              <a:t>Medicare Savings Programs</a:t>
            </a:r>
          </a:p>
          <a:p>
            <a:pPr marL="171117" lvl="1" indent="-171117">
              <a:spcBef>
                <a:spcPts val="638"/>
              </a:spcBef>
              <a:defRPr/>
            </a:pPr>
            <a:r>
              <a:rPr lang="en-US" dirty="0"/>
              <a:t>Help available for people who live in the U.S. territories</a:t>
            </a:r>
          </a:p>
          <a:p>
            <a:pPr marL="493637" indent="-493637">
              <a:spcBef>
                <a:spcPts val="638"/>
              </a:spcBef>
              <a:defRPr/>
            </a:pPr>
            <a:endParaRPr lang="en-US" b="1"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66</a:t>
            </a:fld>
            <a:endParaRPr lang="en-US"/>
          </a:p>
        </p:txBody>
      </p:sp>
    </p:spTree>
    <p:extLst>
      <p:ext uri="{BB962C8B-B14F-4D97-AF65-F5344CB8AC3E}">
        <p14:creationId xmlns:p14="http://schemas.microsoft.com/office/powerpoint/2010/main" val="395499604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The Federal Poverty Level (FPL) Guidelines updated annually in late January, determine the income level requirements for people applying for the Medicare Part D Low Income Subsidy (LIS) program, also known as the "Extra Help" program. If you have limited income and resources, you may get </a:t>
            </a:r>
            <a:r>
              <a:rPr lang="en-US" b="0" dirty="0"/>
              <a:t>Extra Help</a:t>
            </a:r>
            <a:r>
              <a:rPr lang="en-US" dirty="0"/>
              <a:t> paying for your Medicare prescription drug</a:t>
            </a:r>
            <a:r>
              <a:rPr lang="en-US" baseline="0" dirty="0"/>
              <a:t> costs</a:t>
            </a:r>
            <a:r>
              <a:rPr lang="en-US" dirty="0"/>
              <a:t>. </a:t>
            </a:r>
          </a:p>
          <a:p>
            <a:pPr>
              <a:spcBef>
                <a:spcPts val="604"/>
              </a:spcBef>
            </a:pPr>
            <a:r>
              <a:rPr lang="en-US" dirty="0"/>
              <a:t>If</a:t>
            </a:r>
            <a:r>
              <a:rPr lang="en-US" baseline="0" dirty="0"/>
              <a:t> you have</a:t>
            </a:r>
            <a:r>
              <a:rPr lang="en-US" dirty="0"/>
              <a:t> the lowest income and resources, you’ll</a:t>
            </a:r>
            <a:r>
              <a:rPr lang="en-US" baseline="0" dirty="0"/>
              <a:t> </a:t>
            </a:r>
            <a:r>
              <a:rPr lang="en-US" dirty="0"/>
              <a:t>pay no premiums or deductible, and have small or no copayments. If</a:t>
            </a:r>
            <a:r>
              <a:rPr lang="en-US" baseline="0" dirty="0"/>
              <a:t> you have </a:t>
            </a:r>
            <a:r>
              <a:rPr lang="en-US" dirty="0"/>
              <a:t>slightly higher income and resources,</a:t>
            </a:r>
            <a:r>
              <a:rPr lang="en-US" baseline="0" dirty="0"/>
              <a:t> you</a:t>
            </a:r>
            <a:r>
              <a:rPr lang="en-US" dirty="0"/>
              <a:t>’ll have a reduced deductible and pay a little more out</a:t>
            </a:r>
            <a:r>
              <a:rPr lang="en-US" baseline="0" dirty="0"/>
              <a:t> </a:t>
            </a:r>
            <a:r>
              <a:rPr lang="en-US" dirty="0"/>
              <a:t>of pocket.</a:t>
            </a:r>
          </a:p>
          <a:p>
            <a:pPr>
              <a:spcBef>
                <a:spcPts val="604"/>
              </a:spcBef>
            </a:pPr>
            <a:r>
              <a:rPr lang="en-US" dirty="0"/>
              <a:t>If you qualify for Extra Help,</a:t>
            </a:r>
            <a:r>
              <a:rPr lang="en-US" baseline="0" dirty="0"/>
              <a:t> you won’t have a </a:t>
            </a:r>
            <a:r>
              <a:rPr lang="en-US" dirty="0"/>
              <a:t>coverage gap or late enrollment penalty.</a:t>
            </a:r>
            <a:r>
              <a:rPr lang="en-US" baseline="0" dirty="0"/>
              <a:t> You’ll also have a continuous special enrollment period and can switch plans at any time, with the new plan going into effect the first day of the next month. </a:t>
            </a:r>
          </a:p>
          <a:p>
            <a:pPr marL="466932" indent="-466932">
              <a:spcBef>
                <a:spcPts val="604"/>
              </a:spcBef>
            </a:pPr>
            <a:r>
              <a:rPr lang="en-US" b="1" dirty="0"/>
              <a:t>NOTE:</a:t>
            </a:r>
            <a:r>
              <a:rPr lang="en-US" b="1" baseline="0" dirty="0"/>
              <a:t> 	</a:t>
            </a:r>
            <a:r>
              <a:rPr lang="en-US" b="0" baseline="0" dirty="0"/>
              <a:t>Residents of U.S. territories </a:t>
            </a:r>
            <a:r>
              <a:rPr lang="en-US" dirty="0"/>
              <a:t>aren’t eligible for Extra</a:t>
            </a:r>
            <a:r>
              <a:rPr lang="en-US" baseline="0" dirty="0"/>
              <a:t> Help</a:t>
            </a:r>
            <a:r>
              <a:rPr lang="en-US" dirty="0"/>
              <a:t>. Each of the territories helps its own residents with Medicare drug costs. This help is generally for residents who qualify for and are enrolled in Medicaid. This assistance isn’t the same as Extra Help.</a:t>
            </a:r>
            <a:r>
              <a:rPr lang="en-US" baseline="0" dirty="0"/>
              <a:t> </a:t>
            </a:r>
            <a:endParaRPr lang="en-US" dirty="0"/>
          </a:p>
          <a:p>
            <a:pPr marL="466932" indent="-466932">
              <a:spcBef>
                <a:spcPts val="604"/>
              </a:spcBef>
            </a:pP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67</a:t>
            </a:fld>
            <a:endParaRPr lang="en-US"/>
          </a:p>
        </p:txBody>
      </p:sp>
    </p:spTree>
    <p:extLst>
      <p:ext uri="{BB962C8B-B14F-4D97-AF65-F5344CB8AC3E}">
        <p14:creationId xmlns:p14="http://schemas.microsoft.com/office/powerpoint/2010/main" val="310742932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25"/>
              </a:spcBef>
              <a:defRPr/>
            </a:pPr>
            <a:r>
              <a:rPr lang="en-US" dirty="0"/>
              <a:t>You automatically qualify fo</a:t>
            </a:r>
            <a:r>
              <a:rPr lang="en-US" baseline="0" dirty="0"/>
              <a:t>r Extra Help (</a:t>
            </a:r>
            <a:r>
              <a:rPr lang="en-US" dirty="0"/>
              <a:t>and don’t need to apply</a:t>
            </a:r>
            <a:r>
              <a:rPr lang="en-US" b="0" dirty="0"/>
              <a:t>) if you have Medicare and get f</a:t>
            </a:r>
            <a:r>
              <a:rPr lang="en-US" dirty="0"/>
              <a:t>ull Medicaid coverage, Supplemental Security Income (SSI) benefits, or help from Medicaid paying your Medicare Part B premiums (Medicare Savings Program). Medicare will provide "Extra Help" that may cover 85% to 100% of prescription costs and may also pay a part or all of your Medicare Part D premiums.</a:t>
            </a:r>
          </a:p>
          <a:p>
            <a:r>
              <a:rPr lang="en-US" dirty="0"/>
              <a:t>If you don’t meet one of the</a:t>
            </a:r>
            <a:r>
              <a:rPr lang="en-US" baseline="0" dirty="0"/>
              <a:t> above conditions</a:t>
            </a:r>
            <a:r>
              <a:rPr lang="en-US" dirty="0"/>
              <a:t>, you may still qualify for Extra Help, but you’ll need to apply for it. If you think you qualify but aren’t sure, you should still apply. Yo</a:t>
            </a:r>
            <a:r>
              <a:rPr lang="en-US" baseline="0" dirty="0"/>
              <a:t>u can apply for Extra Help at any time, and if you’re denied, you can reapply if your circumstances change. </a:t>
            </a:r>
            <a:r>
              <a:rPr lang="en-US" dirty="0"/>
              <a:t>Eligibility for Extra Help may be determined by either Social Security or your state Medicaid agency.</a:t>
            </a:r>
            <a:r>
              <a:rPr lang="en-US" spc="-10" dirty="0"/>
              <a:t>. </a:t>
            </a:r>
          </a:p>
          <a:p>
            <a:r>
              <a:rPr lang="en-US" b="0" dirty="0"/>
              <a:t>For the plan year 2024 If your income is below $22,590 per year for a single person (or $30,660 for a married couple living together or even more if you have dependent children or grandchildren living with you), AND if your assets are, below $17,220 for a single person (or $34,360</a:t>
            </a:r>
            <a:r>
              <a:rPr lang="en-US" b="0" baseline="0" dirty="0"/>
              <a:t> </a:t>
            </a:r>
            <a:r>
              <a:rPr lang="en-US" b="0" dirty="0"/>
              <a:t>if you are married). These amounts may change each year. </a:t>
            </a:r>
            <a:r>
              <a:rPr lang="en-US" b="0" dirty="0">
                <a:effectLst/>
              </a:rPr>
              <a:t>The poverty guidelines may be used as soon as they are published in the </a:t>
            </a:r>
            <a:r>
              <a:rPr lang="en-US" b="0" i="1" dirty="0">
                <a:effectLst/>
              </a:rPr>
              <a:t>Federal Register</a:t>
            </a:r>
            <a:r>
              <a:rPr lang="en-US" b="0" dirty="0">
                <a:effectLst/>
              </a:rPr>
              <a:t> each year — usually in late January. </a:t>
            </a:r>
            <a:r>
              <a:rPr lang="en-US" b="0" dirty="0"/>
              <a:t>You may qualify even if you have a higher income (like if you still work, live in Alaska or Hawaii, or have dependents living with you). </a:t>
            </a:r>
            <a:r>
              <a:rPr lang="en-US" dirty="0"/>
              <a:t>You can apply for Extra Help by completing a paper application you can get by calling Social Security at 1-800-772-1213.</a:t>
            </a:r>
            <a:r>
              <a:rPr lang="en-US" baseline="0" dirty="0"/>
              <a:t> </a:t>
            </a:r>
            <a:r>
              <a:rPr lang="en-US" dirty="0"/>
              <a:t>TTY users should call 1-800-325-0778. You may also apply online at </a:t>
            </a:r>
            <a:r>
              <a:rPr lang="en-US" dirty="0">
                <a:hlinkClick r:id="rId3"/>
              </a:rPr>
              <a:t>secure.ssa.gov/i1020/start</a:t>
            </a:r>
            <a:r>
              <a:rPr lang="en-US" dirty="0"/>
              <a:t> and visit </a:t>
            </a:r>
            <a:r>
              <a:rPr lang="en-US" dirty="0">
                <a:hlinkClick r:id="rId4"/>
              </a:rPr>
              <a:t>socialsecurity.gov/</a:t>
            </a:r>
            <a:r>
              <a:rPr lang="en-US" dirty="0" err="1">
                <a:hlinkClick r:id="rId4"/>
              </a:rPr>
              <a:t>medicare</a:t>
            </a:r>
            <a:r>
              <a:rPr lang="en-US" dirty="0">
                <a:hlinkClick r:id="rId4"/>
              </a:rPr>
              <a:t>/</a:t>
            </a:r>
            <a:r>
              <a:rPr lang="en-US" dirty="0" err="1">
                <a:hlinkClick r:id="rId4"/>
              </a:rPr>
              <a:t>prescriptionhelp</a:t>
            </a:r>
            <a:r>
              <a:rPr lang="en-US" dirty="0">
                <a:hlinkClick r:id="rId4"/>
              </a:rPr>
              <a:t>/</a:t>
            </a:r>
            <a:r>
              <a:rPr lang="en-US" dirty="0"/>
              <a:t>; you may also apply through your state Medicaid agency, or by w</a:t>
            </a:r>
            <a:r>
              <a:rPr lang="en-US" spc="-10" dirty="0"/>
              <a:t>orking with a local organization, such as your State Health Insurance Assistance Program. See also  </a:t>
            </a:r>
            <a:r>
              <a:rPr lang="en-US" spc="-10" dirty="0">
                <a:hlinkClick r:id="rId5"/>
              </a:rPr>
              <a:t>cms.gov/Medicare/Prescription-Drug-Coverage/</a:t>
            </a:r>
            <a:r>
              <a:rPr lang="en-US" spc="-10" dirty="0" err="1">
                <a:hlinkClick r:id="rId5"/>
              </a:rPr>
              <a:t>LimitedIncomeandResources</a:t>
            </a:r>
            <a:r>
              <a:rPr lang="en-US" spc="-10" dirty="0">
                <a:hlinkClick r:id="rId5"/>
              </a:rPr>
              <a:t>/Downloads/2014Mailings.pdf</a:t>
            </a:r>
            <a:endParaRPr lang="en-US" spc="-10"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68</a:t>
            </a:fld>
            <a:endParaRPr lang="en-US"/>
          </a:p>
        </p:txBody>
      </p:sp>
    </p:spTree>
    <p:extLst>
      <p:ext uri="{BB962C8B-B14F-4D97-AF65-F5344CB8AC3E}">
        <p14:creationId xmlns:p14="http://schemas.microsoft.com/office/powerpoint/2010/main" val="121494276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4"/>
              </a:spcBef>
            </a:pPr>
            <a:r>
              <a:rPr lang="en-US" dirty="0"/>
              <a:t>Medicaid is a program that helps pay medical costs for some people with limited income and resources. Medicaid is jointly funded by the federal and state governments and is administered by each state. It can cover pregnant women and children; aged, blind, and disabled people; and some other groups, depending on the state. </a:t>
            </a:r>
          </a:p>
          <a:p>
            <a:pPr>
              <a:spcBef>
                <a:spcPts val="604"/>
              </a:spcBef>
            </a:pPr>
            <a:r>
              <a:rPr lang="en-US" dirty="0"/>
              <a:t>If you’re eligible for both Medicare and Medicaid, most of your health care costs are covered; we sometimes refer to these people as “dually eligible.” People with both Medicare and Medicaid get drug coverage from Medicare, not Medicaid. </a:t>
            </a:r>
            <a:r>
              <a:rPr lang="en-US" dirty="0">
                <a:solidFill>
                  <a:srgbClr val="231F20"/>
                </a:solidFill>
              </a:rPr>
              <a:t>People with Medicaid may get coverage for services that aren’t fully covered by Medicare, such as nursing home care and home health care.</a:t>
            </a:r>
            <a:endParaRPr lang="en-US" dirty="0"/>
          </a:p>
          <a:p>
            <a:pPr>
              <a:spcBef>
                <a:spcPts val="604"/>
              </a:spcBef>
            </a:pPr>
            <a:r>
              <a:rPr lang="en-US" dirty="0"/>
              <a:t>Medicaid eligibility is determined by each state, and Medicaid application processes and benefits vary from state to state. You should contact your state Medical Assistance office to see if you qualify. </a:t>
            </a:r>
          </a:p>
          <a:p>
            <a:pPr>
              <a:spcBef>
                <a:spcPts val="604"/>
              </a:spcBef>
            </a:pPr>
            <a:r>
              <a:rPr lang="en-US" dirty="0"/>
              <a:t>You should apply if you think you MIGHT qualify. For more information or to apply, you can call: </a:t>
            </a:r>
          </a:p>
          <a:p>
            <a:pPr marL="178844" indent="-174094">
              <a:spcBef>
                <a:spcPts val="604"/>
              </a:spcBef>
              <a:buFont typeface="Wingdings" pitchFamily="2" charset="2"/>
              <a:buChar char="§"/>
            </a:pPr>
            <a:r>
              <a:rPr lang="en-US" dirty="0"/>
              <a:t>1-800-MEDICARE (TTY users should call</a:t>
            </a:r>
            <a:r>
              <a:rPr lang="en-US" baseline="0" dirty="0"/>
              <a:t> 1-877-486-2048)</a:t>
            </a:r>
            <a:endParaRPr lang="en-US" dirty="0"/>
          </a:p>
          <a:p>
            <a:pPr marL="178844" indent="-174094">
              <a:spcBef>
                <a:spcPts val="604"/>
              </a:spcBef>
              <a:buFont typeface="Wingdings" pitchFamily="2" charset="2"/>
              <a:buChar char="§"/>
            </a:pPr>
            <a:r>
              <a:rPr lang="en-US" dirty="0"/>
              <a:t>Your State Health Insurance Assistance Program</a:t>
            </a:r>
          </a:p>
          <a:p>
            <a:pPr marL="178844" indent="-174094">
              <a:spcBef>
                <a:spcPts val="604"/>
              </a:spcBef>
              <a:buFont typeface="Wingdings" pitchFamily="2" charset="2"/>
              <a:buChar char="§"/>
            </a:pPr>
            <a:r>
              <a:rPr lang="en-US" dirty="0"/>
              <a:t>Or visit your State Medical Assistance (Medicaid)</a:t>
            </a:r>
            <a:r>
              <a:rPr lang="en-US" baseline="0" dirty="0"/>
              <a:t> O</a:t>
            </a:r>
            <a:r>
              <a:rPr lang="en-US" dirty="0"/>
              <a:t>ffice</a:t>
            </a:r>
            <a:endParaRPr lang="en-US" i="1" dirty="0"/>
          </a:p>
          <a:p>
            <a:pPr>
              <a:spcBef>
                <a:spcPts val="604"/>
              </a:spcBef>
            </a:pPr>
            <a:endParaRPr lang="en-US"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69</a:t>
            </a:fld>
            <a:endParaRPr lang="en-US"/>
          </a:p>
        </p:txBody>
      </p:sp>
    </p:spTree>
    <p:extLst>
      <p:ext uri="{BB962C8B-B14F-4D97-AF65-F5344CB8AC3E}">
        <p14:creationId xmlns:p14="http://schemas.microsoft.com/office/powerpoint/2010/main" val="192917258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13"/>
              </a:spcBef>
            </a:pPr>
            <a:r>
              <a:rPr lang="en-US" dirty="0">
                <a:solidFill>
                  <a:srgbClr val="231F20"/>
                </a:solidFill>
              </a:rPr>
              <a:t>States have other programs that pay Medicare </a:t>
            </a:r>
            <a:r>
              <a:rPr lang="en-US" dirty="0">
                <a:solidFill>
                  <a:srgbClr val="000000"/>
                </a:solidFill>
              </a:rPr>
              <a:t>premiums </a:t>
            </a:r>
            <a:r>
              <a:rPr lang="en-US" dirty="0">
                <a:solidFill>
                  <a:srgbClr val="231F20"/>
                </a:solidFill>
              </a:rPr>
              <a:t>and, in some cases, may also pay Medicare </a:t>
            </a:r>
            <a:r>
              <a:rPr lang="en-US" dirty="0">
                <a:solidFill>
                  <a:srgbClr val="000000"/>
                </a:solidFill>
              </a:rPr>
              <a:t>deductibles </a:t>
            </a:r>
            <a:r>
              <a:rPr lang="en-US" dirty="0">
                <a:solidFill>
                  <a:srgbClr val="231F20"/>
                </a:solidFill>
              </a:rPr>
              <a:t>and </a:t>
            </a:r>
            <a:r>
              <a:rPr lang="en-US" dirty="0">
                <a:solidFill>
                  <a:srgbClr val="000000"/>
                </a:solidFill>
              </a:rPr>
              <a:t>coinsurance</a:t>
            </a:r>
            <a:r>
              <a:rPr lang="en-US" dirty="0">
                <a:solidFill>
                  <a:srgbClr val="231F20"/>
                </a:solidFill>
              </a:rPr>
              <a:t> for people with limited income and resources.</a:t>
            </a:r>
            <a:r>
              <a:rPr lang="en-US" dirty="0">
                <a:solidFill>
                  <a:srgbClr val="000000"/>
                </a:solidFill>
              </a:rPr>
              <a:t> </a:t>
            </a:r>
            <a:r>
              <a:rPr lang="en-US" dirty="0"/>
              <a:t>These programs frequently have higher income and resource guidelines than full Medicaid. These programs are collectively called Medicare Savings Programs, and include the Qualified Medicare Beneficiary (QMB), Specified Low-income Medicare Beneficiary (SLMB), Qualifying Individual (QI), and Qualified Disabled &amp; Working Individuals (QDWI) programs. </a:t>
            </a:r>
          </a:p>
          <a:p>
            <a:pPr>
              <a:spcBef>
                <a:spcPts val="313"/>
              </a:spcBef>
            </a:pPr>
            <a:r>
              <a:rPr lang="en-US" dirty="0"/>
              <a:t>Eligibility for these programs is determined by income and resource levels. The income amounts are updated annually with the federal poverty level. </a:t>
            </a:r>
            <a:r>
              <a:rPr lang="en-US" sz="1200" b="1" kern="1200" dirty="0">
                <a:solidFill>
                  <a:schemeClr val="tx1"/>
                </a:solidFill>
                <a:effectLst/>
                <a:latin typeface="+mn-lt"/>
                <a:ea typeface="+mn-ea"/>
                <a:cs typeface="+mn-cs"/>
              </a:rPr>
              <a:t>In most cases, to qualify for a Full Subsidy-Medicare Savings Program in 2024, you must meet the following:  Eligible for QMB/SLMB/QI, SSI or applied and income at or below 135% FPL and resources ≤ $9,430 (individuals) or ≤ $14,130 </a:t>
            </a:r>
            <a:r>
              <a:rPr lang="en-US" sz="1200" b="1" kern="1200">
                <a:solidFill>
                  <a:schemeClr val="tx1"/>
                </a:solidFill>
                <a:effectLst/>
                <a:latin typeface="+mn-lt"/>
                <a:ea typeface="+mn-ea"/>
                <a:cs typeface="+mn-cs"/>
              </a:rPr>
              <a:t>(couples)</a:t>
            </a:r>
            <a:endParaRPr lang="en-US" sz="1200" b="1" kern="1200" dirty="0">
              <a:solidFill>
                <a:schemeClr val="tx1"/>
              </a:solidFill>
              <a:effectLst/>
              <a:latin typeface="+mn-lt"/>
              <a:ea typeface="+mn-ea"/>
              <a:cs typeface="+mn-cs"/>
            </a:endParaRPr>
          </a:p>
          <a:p>
            <a:r>
              <a:rPr lang="en-US" dirty="0"/>
              <a:t>Medicare Beneficiaries Who are interested in qualifying for financial "extra help" with the Medicare Part D Prescription Drug plans should visit </a:t>
            </a:r>
            <a:r>
              <a:rPr lang="en-US" dirty="0">
                <a:hlinkClick r:id="rId3"/>
              </a:rPr>
              <a:t>socialsecurity.gov/i1020</a:t>
            </a:r>
            <a:r>
              <a:rPr lang="en-US" dirty="0"/>
              <a:t>. </a:t>
            </a:r>
            <a:br>
              <a:rPr lang="en-US" dirty="0"/>
            </a:br>
            <a:r>
              <a:rPr lang="en-US" dirty="0"/>
              <a:t>Many states figure your income and resources differently, so you may qualify in your state even if your income or resources are higher than the amounts listed above. If you have income from working, you may qualify for benefits even if your income is higher than the limits above.  Additionally, some states offer their own programs to help people with Medicare pay the out-of-pocket costs of health care, including State Pharmacy Assistance Programs.</a:t>
            </a:r>
          </a:p>
          <a:p>
            <a:pPr defTabSz="955397">
              <a:spcBef>
                <a:spcPts val="313"/>
              </a:spcBef>
              <a:defRPr/>
            </a:pPr>
            <a:r>
              <a:rPr lang="en-US" dirty="0"/>
              <a:t>Contact your State Health Insurance Assistance Program (SHIP) to find out which programs may be available to you. You can find the contact information for your local SHIP by visiting </a:t>
            </a:r>
            <a:r>
              <a:rPr lang="en-US" u="sng" dirty="0">
                <a:hlinkClick r:id="rId4"/>
              </a:rPr>
              <a:t>medicare.gov</a:t>
            </a:r>
            <a:r>
              <a:rPr lang="en-US" u="sng" dirty="0"/>
              <a:t> </a:t>
            </a:r>
            <a:r>
              <a:rPr lang="en-US" dirty="0"/>
              <a:t>on the web or by calling 1-800-MEDICARE (1-800-633-4227). TTY users should call 1-877-486-2048. </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70</a:t>
            </a:fld>
            <a:endParaRPr lang="en-US"/>
          </a:p>
        </p:txBody>
      </p:sp>
    </p:spTree>
    <p:extLst>
      <p:ext uri="{BB962C8B-B14F-4D97-AF65-F5344CB8AC3E}">
        <p14:creationId xmlns:p14="http://schemas.microsoft.com/office/powerpoint/2010/main" val="117508659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Here are some steps you can take to find out if you qualify for help with your Medicare out-of-pocket expenses.</a:t>
            </a:r>
          </a:p>
          <a:p>
            <a:pPr marL="181907" indent="-181907">
              <a:spcBef>
                <a:spcPts val="638"/>
              </a:spcBef>
            </a:pPr>
            <a:r>
              <a:rPr lang="en-US" dirty="0"/>
              <a:t>1. Review the income and resource (or asset) guidelines for your area.</a:t>
            </a:r>
          </a:p>
          <a:p>
            <a:pPr marL="181907" indent="-181907">
              <a:spcBef>
                <a:spcPts val="638"/>
              </a:spcBef>
            </a:pPr>
            <a:r>
              <a:rPr lang="en-US" dirty="0"/>
              <a:t>2. If you think you may qualify, collect the personal documents the agency requires for the application process. You will need: </a:t>
            </a:r>
          </a:p>
          <a:p>
            <a:pPr marL="357199" lvl="3" indent="-175292">
              <a:spcBef>
                <a:spcPts val="638"/>
              </a:spcBef>
              <a:buSzPct val="100000"/>
              <a:buFont typeface="Wingdings" panose="05000000000000000000" pitchFamily="2" charset="2"/>
              <a:buChar char="§"/>
            </a:pPr>
            <a:r>
              <a:rPr lang="en-US" dirty="0"/>
              <a:t>Your Medicare card</a:t>
            </a:r>
          </a:p>
          <a:p>
            <a:pPr marL="357199" lvl="3" indent="-175292">
              <a:spcBef>
                <a:spcPts val="638"/>
              </a:spcBef>
              <a:buSzPct val="100000"/>
              <a:buFont typeface="Wingdings" panose="05000000000000000000" pitchFamily="2" charset="2"/>
              <a:buChar char="§"/>
            </a:pPr>
            <a:r>
              <a:rPr lang="en-US" dirty="0"/>
              <a:t>Proof of identity</a:t>
            </a:r>
          </a:p>
          <a:p>
            <a:pPr marL="357199" lvl="3" indent="-175292">
              <a:spcBef>
                <a:spcPts val="638"/>
              </a:spcBef>
              <a:buSzPct val="100000"/>
              <a:buFont typeface="Wingdings" panose="05000000000000000000" pitchFamily="2" charset="2"/>
              <a:buChar char="§"/>
            </a:pPr>
            <a:r>
              <a:rPr lang="en-US" dirty="0"/>
              <a:t>Proof of residence</a:t>
            </a:r>
          </a:p>
          <a:p>
            <a:pPr marL="357199" lvl="3" indent="-175292">
              <a:spcBef>
                <a:spcPts val="638"/>
              </a:spcBef>
              <a:buSzPct val="100000"/>
              <a:buFont typeface="Wingdings" panose="05000000000000000000" pitchFamily="2" charset="2"/>
              <a:buChar char="§"/>
            </a:pPr>
            <a:r>
              <a:rPr lang="en-US" dirty="0"/>
              <a:t>Proof of any income, including pension checks, Social Security payments, etc.</a:t>
            </a:r>
          </a:p>
          <a:p>
            <a:pPr marL="357199" lvl="3" indent="-175292">
              <a:spcBef>
                <a:spcPts val="638"/>
              </a:spcBef>
              <a:buSzPct val="100000"/>
              <a:buFont typeface="Wingdings" panose="05000000000000000000" pitchFamily="2" charset="2"/>
              <a:buChar char="§"/>
            </a:pPr>
            <a:r>
              <a:rPr lang="en-US" dirty="0"/>
              <a:t>Recent bank statements</a:t>
            </a:r>
          </a:p>
          <a:p>
            <a:pPr marL="357199" lvl="3" indent="-175292">
              <a:spcBef>
                <a:spcPts val="638"/>
              </a:spcBef>
              <a:buSzPct val="100000"/>
              <a:buFont typeface="Wingdings" panose="05000000000000000000" pitchFamily="2" charset="2"/>
              <a:buChar char="§"/>
            </a:pPr>
            <a:r>
              <a:rPr lang="en-US" dirty="0"/>
              <a:t>Property deeds</a:t>
            </a:r>
          </a:p>
          <a:p>
            <a:pPr marL="357199" lvl="3" indent="-175292">
              <a:spcBef>
                <a:spcPts val="638"/>
              </a:spcBef>
              <a:buSzPct val="100000"/>
              <a:buFont typeface="Wingdings" panose="05000000000000000000" pitchFamily="2" charset="2"/>
              <a:buChar char="§"/>
            </a:pPr>
            <a:r>
              <a:rPr lang="en-US" dirty="0"/>
              <a:t>Insurance policies</a:t>
            </a:r>
          </a:p>
          <a:p>
            <a:pPr marL="357199" lvl="3" indent="-175292">
              <a:spcBef>
                <a:spcPts val="638"/>
              </a:spcBef>
              <a:buSzPct val="100000"/>
              <a:buFont typeface="Wingdings" panose="05000000000000000000" pitchFamily="2" charset="2"/>
              <a:buChar char="§"/>
            </a:pPr>
            <a:r>
              <a:rPr lang="en-US" dirty="0"/>
              <a:t>Financial statements for bonds or stocks</a:t>
            </a:r>
          </a:p>
          <a:p>
            <a:pPr marL="357199" lvl="3" indent="-175292">
              <a:spcBef>
                <a:spcPts val="638"/>
              </a:spcBef>
              <a:buSzPct val="100000"/>
              <a:buFont typeface="Wingdings" panose="05000000000000000000" pitchFamily="2" charset="2"/>
              <a:buChar char="§"/>
            </a:pPr>
            <a:r>
              <a:rPr lang="en-US" dirty="0"/>
              <a:t>Proof of funeral or burial policies</a:t>
            </a:r>
          </a:p>
          <a:p>
            <a:pPr marL="181907" indent="-181907">
              <a:spcBef>
                <a:spcPts val="638"/>
              </a:spcBef>
            </a:pPr>
            <a:r>
              <a:rPr lang="en-US" dirty="0"/>
              <a:t>3. You can get more information by contacting your state Medical Assistance office, your local State Health Insurance Assistance Program, or your local Area Agency on Aging.</a:t>
            </a:r>
          </a:p>
          <a:p>
            <a:pPr marL="181907" indent="-181907">
              <a:spcBef>
                <a:spcPts val="638"/>
              </a:spcBef>
            </a:pPr>
            <a:r>
              <a:rPr lang="en-US" dirty="0"/>
              <a:t>4. Complete an application with your state Medical Assistance office.</a:t>
            </a: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71</a:t>
            </a:fld>
            <a:endParaRPr lang="en-US"/>
          </a:p>
        </p:txBody>
      </p:sp>
    </p:spTree>
    <p:extLst>
      <p:ext uri="{BB962C8B-B14F-4D97-AF65-F5344CB8AC3E}">
        <p14:creationId xmlns:p14="http://schemas.microsoft.com/office/powerpoint/2010/main" val="114679592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38"/>
              </a:spcBef>
            </a:pPr>
            <a:r>
              <a:rPr lang="en-US" dirty="0"/>
              <a:t>There are also programs available to help people with limited income and resources who live in the U.S. territories—Puerto Rico, the Virgin Islands, Guam, the Northern Mariana Islands, and American Samoa—pay their Medicare costs. Programs vary in these areas. Contact the Medical Assistance office in the territory for more information.</a:t>
            </a:r>
          </a:p>
          <a:p>
            <a:pPr marL="476265" indent="-476265">
              <a:spcBef>
                <a:spcPts val="638"/>
              </a:spcBef>
            </a:pPr>
            <a:r>
              <a:rPr lang="en-US" b="1" dirty="0"/>
              <a:t>NOTE</a:t>
            </a:r>
            <a:r>
              <a:rPr lang="en-US" b="1" baseline="0" dirty="0"/>
              <a:t>:  </a:t>
            </a:r>
            <a:r>
              <a:rPr lang="en-US" b="0" baseline="0" dirty="0"/>
              <a:t>If none of these territories </a:t>
            </a:r>
            <a:r>
              <a:rPr lang="en-US" dirty="0"/>
              <a:t>are</a:t>
            </a:r>
            <a:r>
              <a:rPr lang="en-US" b="0" baseline="0" dirty="0"/>
              <a:t> in your area, you may wish to hide this slide.</a:t>
            </a:r>
            <a:endParaRPr lang="en-US" b="1" dirty="0"/>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72</a:t>
            </a:fld>
            <a:endParaRPr lang="en-US"/>
          </a:p>
        </p:txBody>
      </p:sp>
    </p:spTree>
    <p:extLst>
      <p:ext uri="{BB962C8B-B14F-4D97-AF65-F5344CB8AC3E}">
        <p14:creationId xmlns:p14="http://schemas.microsoft.com/office/powerpoint/2010/main" val="232091793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867"/>
              </a:spcBef>
            </a:pPr>
            <a:r>
              <a:rPr lang="en-US" dirty="0">
                <a:ea typeface="Calibri"/>
                <a:cs typeface="Arial"/>
              </a:rPr>
              <a:t>Medicare is not a part of the Health Insurance Marketplace. If you have Medicare, you don’t have to do anything related to the Marketplace. The Marketplace doesn’t change your Medicare plan choices or your benefits. No matter how you get Medicare, whether through Original Medicare or a Medicare Advantage Plan (like a Health Maintenance Organization or Preferred Provider Organization), you won’t have to make any changes. The Marketplace does not offer Medicare Supplement Insurance (</a:t>
            </a:r>
            <a:r>
              <a:rPr lang="en-US" dirty="0" err="1">
                <a:ea typeface="Calibri"/>
                <a:cs typeface="Arial"/>
              </a:rPr>
              <a:t>Medigap</a:t>
            </a:r>
            <a:r>
              <a:rPr lang="en-US" dirty="0">
                <a:ea typeface="Calibri"/>
                <a:cs typeface="Arial"/>
              </a:rPr>
              <a:t>) policies or Medicare Part D plans. </a:t>
            </a:r>
            <a:endParaRPr lang="en-US" dirty="0">
              <a:ea typeface="Calibri"/>
              <a:cs typeface="Times New Roman"/>
            </a:endParaRPr>
          </a:p>
          <a:p>
            <a:pPr>
              <a:spcBef>
                <a:spcPts val="623"/>
              </a:spcBef>
            </a:pPr>
            <a:r>
              <a:rPr lang="en-US" dirty="0">
                <a:ea typeface="Calibri"/>
                <a:cs typeface="Arial"/>
              </a:rPr>
              <a:t>It’s against the law for someone who knows that you have Medicare to sell you a Marketplace plan. This is true even if you have only Part A or only Part B.</a:t>
            </a:r>
          </a:p>
          <a:p>
            <a:pPr marL="483267" indent="-483267">
              <a:spcBef>
                <a:spcPts val="634"/>
              </a:spcBef>
            </a:pPr>
            <a:r>
              <a:rPr lang="en-US" b="1" dirty="0"/>
              <a:t>NOTE</a:t>
            </a:r>
            <a:r>
              <a:rPr lang="en-US" dirty="0"/>
              <a:t>:  There is a small population of people with Medicare under 65 who currently obtain supplemental coverage through state high risk pools (approximately 6,000 people nationwide). They are disabled or have End- Stage Renal Disease (ESRD). The individual market plans would be allowed to coordinate benefits with the Medicare program, as the state high risk pools were allowed to do, thus effectively providing secondary coverage to supplement their  Medicare coverage. In states that are closing their high risk pools and that do not have a state right for these individuals to purchase Medicare supplement insurance when the pools close, enforcement of the anti-duplication provision against issuers for the sale of individual market policies to people with Medicare under 65 with ESRD or a disability who lose their high risk pool coverage, is not warranted for a limited period, from January 10, 2014 to December 31, 2015.</a:t>
            </a:r>
          </a:p>
          <a:p>
            <a:pPr>
              <a:spcBef>
                <a:spcPts val="623"/>
              </a:spcBef>
            </a:pPr>
            <a:endParaRPr lang="en-US" dirty="0">
              <a:ea typeface="Calibri"/>
              <a:cs typeface="Times New Roman"/>
            </a:endParaRP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73</a:t>
            </a:fld>
            <a:endParaRPr lang="en-US"/>
          </a:p>
        </p:txBody>
      </p:sp>
    </p:spTree>
    <p:extLst>
      <p:ext uri="{BB962C8B-B14F-4D97-AF65-F5344CB8AC3E}">
        <p14:creationId xmlns:p14="http://schemas.microsoft.com/office/powerpoint/2010/main" val="9074099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23"/>
              </a:spcBef>
            </a:pPr>
            <a:r>
              <a:rPr lang="en-US" dirty="0"/>
              <a:t>If </a:t>
            </a:r>
            <a:r>
              <a:rPr lang="en-US" dirty="0">
                <a:ea typeface="Calibri"/>
                <a:cs typeface="Arial"/>
              </a:rPr>
              <a:t>you have Medicare Part A only, you are considered to have minimum essential coverage. If you have both Medicare Part A and Part B, you are also considered covered.</a:t>
            </a:r>
            <a:endParaRPr lang="en-US" dirty="0">
              <a:ea typeface="Calibri"/>
              <a:cs typeface="Times New Roman"/>
            </a:endParaRPr>
          </a:p>
          <a:p>
            <a:pPr>
              <a:spcBef>
                <a:spcPts val="623"/>
              </a:spcBef>
            </a:pPr>
            <a:r>
              <a:rPr lang="en-US" dirty="0">
                <a:ea typeface="Calibri"/>
                <a:cs typeface="Arial"/>
              </a:rPr>
              <a:t>If you have </a:t>
            </a:r>
            <a:r>
              <a:rPr lang="en-US" b="1" dirty="0">
                <a:ea typeface="Calibri"/>
                <a:cs typeface="Arial"/>
              </a:rPr>
              <a:t>only</a:t>
            </a:r>
            <a:r>
              <a:rPr lang="en-US" dirty="0">
                <a:ea typeface="Calibri"/>
                <a:cs typeface="Arial"/>
              </a:rPr>
              <a:t> Medicare Part B, you are not considered to have minimum essential coverage. This means you may have to pay the fee that people who don’t have coverage may have to pay when they file their 2014 tax return in 2015.</a:t>
            </a:r>
            <a:endParaRPr lang="en-US" dirty="0">
              <a:ea typeface="Calibri"/>
              <a:cs typeface="Times New Roman"/>
            </a:endParaRP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74</a:t>
            </a:fld>
            <a:endParaRPr lang="en-US"/>
          </a:p>
        </p:txBody>
      </p:sp>
    </p:spTree>
    <p:extLst>
      <p:ext uri="{BB962C8B-B14F-4D97-AF65-F5344CB8AC3E}">
        <p14:creationId xmlns:p14="http://schemas.microsoft.com/office/powerpoint/2010/main" val="208818858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23"/>
              </a:spcBef>
            </a:pPr>
            <a:r>
              <a:rPr lang="en-US" kern="1200" dirty="0">
                <a:solidFill>
                  <a:schemeClr val="tx1"/>
                </a:solidFill>
                <a:effectLst/>
              </a:rPr>
              <a:t>You </a:t>
            </a:r>
            <a:r>
              <a:rPr lang="en-US" dirty="0">
                <a:ea typeface="Calibri"/>
                <a:cs typeface="Arial"/>
              </a:rPr>
              <a:t>can get a Marketplace plan to cover you before you are eligible for Medicare. You can then cancel the Marketplace plan once your Medicare coverage starts. </a:t>
            </a:r>
            <a:endParaRPr lang="en-US" dirty="0">
              <a:ea typeface="Calibri"/>
              <a:cs typeface="Times New Roman"/>
            </a:endParaRPr>
          </a:p>
          <a:p>
            <a:pPr>
              <a:spcBef>
                <a:spcPts val="623"/>
              </a:spcBef>
            </a:pPr>
            <a:r>
              <a:rPr lang="en-US" dirty="0">
                <a:ea typeface="Calibri"/>
                <a:cs typeface="Arial"/>
              </a:rPr>
              <a:t>Once you’re eligible for Medicare, you’ll have an initial enrollment period (IEP) to sign up. For most people, their 7-month Medicare IEP starts 3 months before their 65th birthday and ends 3 months after their 65th birthday. </a:t>
            </a:r>
            <a:endParaRPr lang="en-US" dirty="0">
              <a:ea typeface="Calibri"/>
              <a:cs typeface="Times New Roman"/>
            </a:endParaRPr>
          </a:p>
          <a:p>
            <a:pPr>
              <a:spcBef>
                <a:spcPts val="623"/>
              </a:spcBef>
            </a:pPr>
            <a:r>
              <a:rPr lang="en-US" dirty="0">
                <a:ea typeface="Calibri"/>
                <a:cs typeface="Arial"/>
              </a:rPr>
              <a:t>In most cases it’s to your advantage to sign up when you’re first eligible because:</a:t>
            </a:r>
            <a:endParaRPr lang="en-US" dirty="0">
              <a:ea typeface="Calibri"/>
              <a:cs typeface="Times New Roman"/>
            </a:endParaRPr>
          </a:p>
          <a:p>
            <a:pPr marL="180196" indent="-180196">
              <a:spcBef>
                <a:spcPts val="623"/>
              </a:spcBef>
              <a:buFont typeface="Wingdings"/>
              <a:buChar char=""/>
              <a:tabLst>
                <a:tab pos="507134" algn="l"/>
              </a:tabLst>
            </a:pPr>
            <a:r>
              <a:rPr lang="en-US" dirty="0">
                <a:ea typeface="Calibri"/>
                <a:cs typeface="Arial"/>
              </a:rPr>
              <a:t>Once your Medicare starts, you won’t be able to get lower costs for a Marketplace plan based on your income. </a:t>
            </a:r>
            <a:endParaRPr lang="en-US" dirty="0">
              <a:ea typeface="Calibri"/>
              <a:cs typeface="Times New Roman"/>
            </a:endParaRPr>
          </a:p>
          <a:p>
            <a:pPr marL="180196" indent="-180196">
              <a:spcBef>
                <a:spcPts val="623"/>
              </a:spcBef>
              <a:buFont typeface="Wingdings"/>
              <a:buChar char=""/>
              <a:tabLst>
                <a:tab pos="507134" algn="l"/>
              </a:tabLst>
            </a:pPr>
            <a:r>
              <a:rPr lang="en-US" dirty="0">
                <a:ea typeface="Calibri"/>
                <a:cs typeface="Arial"/>
              </a:rPr>
              <a:t>If you enroll in Medicare after your IEP, you may have to pay a late enrollment penalty for as long as you have Medicare. </a:t>
            </a:r>
            <a:endParaRPr lang="en-US" dirty="0">
              <a:ea typeface="Calibri"/>
              <a:cs typeface="Times New Roman"/>
            </a:endParaRPr>
          </a:p>
          <a:p>
            <a:pPr>
              <a:spcBef>
                <a:spcPts val="623"/>
              </a:spcBef>
            </a:pPr>
            <a:r>
              <a:rPr lang="en-US" dirty="0">
                <a:ea typeface="Calibri"/>
                <a:cs typeface="Arial"/>
              </a:rPr>
              <a:t>Once your Part A coverage starts, any premium tax credits and reduced cost-sharing you may have qualified for through the Marketplace will stop. That’s because Part A is considered minimum essential coverage—not Part B.</a:t>
            </a:r>
            <a:endParaRPr lang="en-US" dirty="0">
              <a:ea typeface="Calibri"/>
              <a:cs typeface="Times New Roman"/>
            </a:endParaRPr>
          </a:p>
          <a:p>
            <a:pPr>
              <a:spcBef>
                <a:spcPts val="623"/>
              </a:spcBef>
            </a:pPr>
            <a:r>
              <a:rPr lang="en-US" dirty="0">
                <a:ea typeface="Calibri"/>
                <a:cs typeface="Arial"/>
              </a:rPr>
              <a:t>People who don’t have Medicare Part A may be eligible for premium tax credits and reduced cost-sharing. However, if they’re enrolled in either Part A or Part B, they can’t be sold or issued a Marketplace policy. Also, note that being eligible for Medicare isn’t the critical point; it is having the coverage (effective date, i.e., entitlement date on Medicare card).</a:t>
            </a:r>
            <a:endParaRPr lang="en-US" b="1" dirty="0">
              <a:ea typeface="Calibri"/>
              <a:cs typeface="Arial"/>
            </a:endParaRPr>
          </a:p>
          <a:p>
            <a:pPr marL="476265" indent="-476265" defTabSz="483267">
              <a:spcBef>
                <a:spcPts val="634"/>
              </a:spcBef>
            </a:pPr>
            <a:r>
              <a:rPr lang="en-US" b="1" dirty="0"/>
              <a:t>NOTE:  </a:t>
            </a:r>
            <a:r>
              <a:rPr lang="en-US" dirty="0">
                <a:cs typeface="Arial"/>
              </a:rPr>
              <a:t>Y</a:t>
            </a:r>
            <a:r>
              <a:rPr lang="en-US" dirty="0">
                <a:ea typeface="Calibri"/>
                <a:cs typeface="Arial"/>
              </a:rPr>
              <a:t>ou may have Medicare and Marketplace coverage concurrently only if you had your Marketplace coverage before you had Medicare. It’s against the law for someone who knows you have Medicare to sell you a Marketplace plan. </a:t>
            </a:r>
          </a:p>
          <a:p>
            <a:pPr>
              <a:spcBef>
                <a:spcPts val="623"/>
              </a:spcBef>
            </a:pPr>
            <a:endParaRPr lang="en-US" dirty="0">
              <a:ea typeface="Calibri"/>
              <a:cs typeface="Times New Roman"/>
            </a:endParaRPr>
          </a:p>
          <a:p>
            <a:endParaRPr lang="en-US" dirty="0"/>
          </a:p>
        </p:txBody>
      </p:sp>
      <p:sp>
        <p:nvSpPr>
          <p:cNvPr id="4" name="Slide Number Placeholder 3"/>
          <p:cNvSpPr>
            <a:spLocks noGrp="1"/>
          </p:cNvSpPr>
          <p:nvPr>
            <p:ph type="sldNum" sz="quarter" idx="10"/>
          </p:nvPr>
        </p:nvSpPr>
        <p:spPr/>
        <p:txBody>
          <a:bodyPr/>
          <a:lstStyle/>
          <a:p>
            <a:fld id="{81E62A68-D66F-4B82-A513-D606AD65E378}" type="slidenum">
              <a:rPr lang="en-US" smtClean="0"/>
              <a:t>75</a:t>
            </a:fld>
            <a:endParaRPr lang="en-US"/>
          </a:p>
        </p:txBody>
      </p:sp>
    </p:spTree>
    <p:extLst>
      <p:ext uri="{BB962C8B-B14F-4D97-AF65-F5344CB8AC3E}">
        <p14:creationId xmlns:p14="http://schemas.microsoft.com/office/powerpoint/2010/main" val="44766885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2869989-EB00-4EE7-BCB5-25BDC5BB29F8}" type="slidenum">
              <a:rPr lang="en-US" smtClean="0"/>
              <a:t>76</a:t>
            </a:fld>
            <a:endParaRPr lang="en-US"/>
          </a:p>
        </p:txBody>
      </p:sp>
    </p:spTree>
    <p:extLst>
      <p:ext uri="{BB962C8B-B14F-4D97-AF65-F5344CB8AC3E}">
        <p14:creationId xmlns:p14="http://schemas.microsoft.com/office/powerpoint/2010/main" val="4213638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 name="Group 4"/>
          <p:cNvGrpSpPr/>
          <p:nvPr userDrawn="1"/>
        </p:nvGrpSpPr>
        <p:grpSpPr bwMode="hidden">
          <a:xfrm>
            <a:off x="-1" y="0"/>
            <a:ext cx="12192002" cy="6858000"/>
            <a:chOff x="-1" y="0"/>
            <a:chExt cx="12192002" cy="6858000"/>
          </a:xfrm>
        </p:grpSpPr>
        <p:cxnSp>
          <p:nvCxnSpPr>
            <p:cNvPr id="6" name="Straight Connector 5"/>
            <p:cNvCxnSpPr/>
            <p:nvPr/>
          </p:nvCxnSpPr>
          <p:spPr bwMode="hidden">
            <a:xfrm>
              <a:off x="610194"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bwMode="hidden">
            <a:xfrm>
              <a:off x="1829332"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bwMode="hidden">
            <a:xfrm>
              <a:off x="3048470"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bwMode="hidden">
            <a:xfrm>
              <a:off x="4267608"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bwMode="hidden">
            <a:xfrm>
              <a:off x="5486746"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hidden">
            <a:xfrm>
              <a:off x="6705884"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bwMode="hidden">
            <a:xfrm>
              <a:off x="7925022"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bwMode="hidden">
            <a:xfrm>
              <a:off x="9144160"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hidden">
            <a:xfrm>
              <a:off x="10363298"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hidden">
            <a:xfrm>
              <a:off x="11582436" y="0"/>
              <a:ext cx="0"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bwMode="hidden">
            <a:xfrm>
              <a:off x="2819" y="386485"/>
              <a:ext cx="12188952" cy="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hidden">
            <a:xfrm>
              <a:off x="2819" y="1611181"/>
              <a:ext cx="12188952" cy="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hidden">
            <a:xfrm>
              <a:off x="2819" y="2835877"/>
              <a:ext cx="12188952" cy="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hidden">
            <a:xfrm>
              <a:off x="2819" y="4060573"/>
              <a:ext cx="12188952" cy="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bwMode="hidden">
            <a:xfrm>
              <a:off x="2819" y="5285269"/>
              <a:ext cx="12188952" cy="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bwMode="hidden">
            <a:xfrm>
              <a:off x="2819" y="6509965"/>
              <a:ext cx="12188952" cy="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userDrawn="1"/>
          </p:nvGrpSpPr>
          <p:grpSpPr bwMode="hidden">
            <a:xfrm>
              <a:off x="-1" y="0"/>
              <a:ext cx="12192001" cy="6858000"/>
              <a:chOff x="-1" y="0"/>
              <a:chExt cx="12192001" cy="6858000"/>
            </a:xfrm>
          </p:grpSpPr>
          <p:cxnSp>
            <p:nvCxnSpPr>
              <p:cNvPr id="41" name="Straight Connector 40"/>
              <p:cNvCxnSpPr/>
              <p:nvPr/>
            </p:nvCxnSpPr>
            <p:spPr bwMode="hidden">
              <a:xfrm>
                <a:off x="225425"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bwMode="hidden">
              <a:xfrm>
                <a:off x="1449154"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bwMode="hidden">
              <a:xfrm>
                <a:off x="2665982"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bwMode="hidden">
              <a:xfrm>
                <a:off x="3885119"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bwMode="hidden">
              <a:xfrm>
                <a:off x="5106502"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nvGrpSpPr>
              <p:cNvPr id="46" name="Group 45"/>
              <p:cNvGrpSpPr/>
              <p:nvPr/>
            </p:nvGrpSpPr>
            <p:grpSpPr bwMode="hidden">
              <a:xfrm>
                <a:off x="6327885" y="0"/>
                <a:ext cx="5864115" cy="5898673"/>
                <a:chOff x="6327885" y="0"/>
                <a:chExt cx="5864115" cy="5898673"/>
              </a:xfrm>
            </p:grpSpPr>
            <p:cxnSp>
              <p:nvCxnSpPr>
                <p:cNvPr id="52" name="Straight Connector 51"/>
                <p:cNvCxnSpPr/>
                <p:nvPr/>
              </p:nvCxnSpPr>
              <p:spPr bwMode="hidden">
                <a:xfrm>
                  <a:off x="6327885" y="0"/>
                  <a:ext cx="5864115" cy="5898673"/>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bwMode="hidden">
                <a:xfrm>
                  <a:off x="7549268" y="0"/>
                  <a:ext cx="4642732" cy="4672425"/>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bwMode="hidden">
                <a:xfrm>
                  <a:off x="8772997" y="0"/>
                  <a:ext cx="3419003" cy="3456749"/>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bwMode="hidden">
                <a:xfrm>
                  <a:off x="9982200" y="0"/>
                  <a:ext cx="2209800" cy="2226469"/>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bwMode="hidden">
                <a:xfrm>
                  <a:off x="11199019" y="0"/>
                  <a:ext cx="992981" cy="1002506"/>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cxnSp>
            <p:nvCxnSpPr>
              <p:cNvPr id="47" name="Straight Connector 46"/>
              <p:cNvCxnSpPr/>
              <p:nvPr/>
            </p:nvCxnSpPr>
            <p:spPr bwMode="hidden">
              <a:xfrm flipH="1" flipV="1">
                <a:off x="-1" y="1012053"/>
                <a:ext cx="5828811" cy="5845945"/>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bwMode="hidden">
              <a:xfrm flipH="1" flipV="1">
                <a:off x="-1" y="2227340"/>
                <a:ext cx="4614781" cy="4630658"/>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bwMode="hidden">
              <a:xfrm flipH="1" flipV="1">
                <a:off x="-1" y="3432149"/>
                <a:ext cx="3398419" cy="3425849"/>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bwMode="hidden">
              <a:xfrm flipH="1" flipV="1">
                <a:off x="-1" y="4651431"/>
                <a:ext cx="2196496" cy="2206567"/>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bwMode="hidden">
              <a:xfrm flipH="1" flipV="1">
                <a:off x="-1" y="5864453"/>
                <a:ext cx="987003" cy="993545"/>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userDrawn="1"/>
          </p:nvGrpSpPr>
          <p:grpSpPr bwMode="hidden">
            <a:xfrm flipH="1">
              <a:off x="0" y="0"/>
              <a:ext cx="12192001" cy="6858000"/>
              <a:chOff x="-1" y="0"/>
              <a:chExt cx="12192001" cy="6858000"/>
            </a:xfrm>
          </p:grpSpPr>
          <p:cxnSp>
            <p:nvCxnSpPr>
              <p:cNvPr id="25" name="Straight Connector 24"/>
              <p:cNvCxnSpPr/>
              <p:nvPr/>
            </p:nvCxnSpPr>
            <p:spPr bwMode="hidden">
              <a:xfrm>
                <a:off x="225425"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bwMode="hidden">
              <a:xfrm>
                <a:off x="1449154"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bwMode="hidden">
              <a:xfrm>
                <a:off x="2665982"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bwMode="hidden">
              <a:xfrm>
                <a:off x="3885119"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hidden">
              <a:xfrm>
                <a:off x="5150644" y="0"/>
                <a:ext cx="6815931" cy="6858000"/>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bwMode="hidden">
              <a:xfrm>
                <a:off x="6327885" y="0"/>
                <a:ext cx="5864115" cy="5898673"/>
                <a:chOff x="6327885" y="0"/>
                <a:chExt cx="5864115" cy="5898673"/>
              </a:xfrm>
            </p:grpSpPr>
            <p:cxnSp>
              <p:nvCxnSpPr>
                <p:cNvPr id="36" name="Straight Connector 35"/>
                <p:cNvCxnSpPr/>
                <p:nvPr/>
              </p:nvCxnSpPr>
              <p:spPr bwMode="hidden">
                <a:xfrm>
                  <a:off x="6327885" y="0"/>
                  <a:ext cx="5864115" cy="5898673"/>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bwMode="hidden">
                <a:xfrm>
                  <a:off x="7549268" y="0"/>
                  <a:ext cx="4642732" cy="4672425"/>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bwMode="hidden">
                <a:xfrm>
                  <a:off x="8772997" y="0"/>
                  <a:ext cx="3419003" cy="3456749"/>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bwMode="hidden">
                <a:xfrm>
                  <a:off x="9982200" y="0"/>
                  <a:ext cx="2209800" cy="2226469"/>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bwMode="hidden">
                <a:xfrm>
                  <a:off x="11199019" y="0"/>
                  <a:ext cx="992981" cy="1002506"/>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cxnSp>
            <p:nvCxnSpPr>
              <p:cNvPr id="31" name="Straight Connector 30"/>
              <p:cNvCxnSpPr/>
              <p:nvPr/>
            </p:nvCxnSpPr>
            <p:spPr bwMode="hidden">
              <a:xfrm flipH="1" flipV="1">
                <a:off x="-1" y="1012053"/>
                <a:ext cx="5828811" cy="5845945"/>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bwMode="hidden">
              <a:xfrm flipH="1" flipV="1">
                <a:off x="-1" y="2227340"/>
                <a:ext cx="4614781" cy="4630658"/>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bwMode="hidden">
              <a:xfrm flipH="1" flipV="1">
                <a:off x="-1" y="3432149"/>
                <a:ext cx="3398419" cy="3425849"/>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bwMode="hidden">
              <a:xfrm flipH="1" flipV="1">
                <a:off x="-1" y="4651431"/>
                <a:ext cx="2196496" cy="2206567"/>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bwMode="hidden">
              <a:xfrm flipH="1" flipV="1">
                <a:off x="-1" y="5864453"/>
                <a:ext cx="987003" cy="993545"/>
              </a:xfrm>
              <a:prstGeom prst="line">
                <a:avLst/>
              </a:prstGeom>
              <a:ln>
                <a:solidFill>
                  <a:schemeClr val="bg1">
                    <a:lumMod val="85000"/>
                    <a:alpha val="35000"/>
                  </a:schemeClr>
                </a:solidFill>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ctrTitle"/>
          </p:nvPr>
        </p:nvSpPr>
        <p:spPr>
          <a:xfrm>
            <a:off x="1293845" y="1909346"/>
            <a:ext cx="9604310" cy="3383280"/>
          </a:xfrm>
        </p:spPr>
        <p:txBody>
          <a:bodyPr anchor="b">
            <a:normAutofit/>
          </a:bodyPr>
          <a:lstStyle>
            <a:lvl1pPr algn="l">
              <a:lnSpc>
                <a:spcPct val="76000"/>
              </a:lnSpc>
              <a:defRPr sz="8000" cap="none"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93845" y="5432564"/>
            <a:ext cx="9604310" cy="457200"/>
          </a:xfrm>
        </p:spPr>
        <p:txBody>
          <a:bodyPr>
            <a:normAutofit/>
          </a:bodyPr>
          <a:lstStyle>
            <a:lvl1pPr marL="0" indent="0" algn="l">
              <a:spcBef>
                <a:spcPts val="0"/>
              </a:spcBef>
              <a:buNone/>
              <a:defRPr sz="2000" b="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58" name="Straight Connector 57"/>
          <p:cNvCxnSpPr/>
          <p:nvPr userDrawn="1"/>
        </p:nvCxnSpPr>
        <p:spPr>
          <a:xfrm>
            <a:off x="1295400" y="5294175"/>
            <a:ext cx="96012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374B5B-21A0-4192-BF4C-38187F1A68D8}" type="datetime1">
              <a:rPr lang="en-US" smtClean="0"/>
              <a:t>12/23/2024</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accent1"/>
            </a:gs>
            <a:gs pos="97000">
              <a:schemeClr val="accent1">
                <a:lumMod val="8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7" name="Group 6"/>
          <p:cNvGrpSpPr/>
          <p:nvPr userDrawn="1"/>
        </p:nvGrpSpPr>
        <p:grpSpPr bwMode="hidden">
          <a:xfrm>
            <a:off x="-1" y="0"/>
            <a:ext cx="12192002" cy="6858000"/>
            <a:chOff x="-1" y="0"/>
            <a:chExt cx="12192002" cy="6858000"/>
          </a:xfrm>
        </p:grpSpPr>
        <p:cxnSp>
          <p:nvCxnSpPr>
            <p:cNvPr id="8" name="Straight Connector 7"/>
            <p:cNvCxnSpPr/>
            <p:nvPr/>
          </p:nvCxnSpPr>
          <p:spPr bwMode="hidden">
            <a:xfrm>
              <a:off x="610194"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bwMode="hidden">
            <a:xfrm>
              <a:off x="1829332"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bwMode="hidden">
            <a:xfrm>
              <a:off x="3048470"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bwMode="hidden">
            <a:xfrm>
              <a:off x="4267608"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hidden">
            <a:xfrm>
              <a:off x="5486746"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bwMode="hidden">
            <a:xfrm>
              <a:off x="6705884"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bwMode="hidden">
            <a:xfrm>
              <a:off x="7925022"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hidden">
            <a:xfrm>
              <a:off x="9144160"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hidden">
            <a:xfrm>
              <a:off x="10363298"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bwMode="hidden">
            <a:xfrm>
              <a:off x="11582436"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hidden">
            <a:xfrm>
              <a:off x="2819" y="386485"/>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hidden">
            <a:xfrm>
              <a:off x="2819" y="1611181"/>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hidden">
            <a:xfrm>
              <a:off x="2819" y="2835877"/>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bwMode="hidden">
            <a:xfrm>
              <a:off x="2819" y="4060573"/>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bwMode="hidden">
            <a:xfrm>
              <a:off x="2819" y="5285269"/>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hidden">
            <a:xfrm>
              <a:off x="2819" y="6509965"/>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24" name="Group 23"/>
            <p:cNvGrpSpPr/>
            <p:nvPr userDrawn="1"/>
          </p:nvGrpSpPr>
          <p:grpSpPr bwMode="hidden">
            <a:xfrm>
              <a:off x="-1" y="0"/>
              <a:ext cx="12192001" cy="6858000"/>
              <a:chOff x="-1" y="0"/>
              <a:chExt cx="12192001" cy="6858000"/>
            </a:xfrm>
          </p:grpSpPr>
          <p:cxnSp>
            <p:nvCxnSpPr>
              <p:cNvPr id="42" name="Straight Connector 41"/>
              <p:cNvCxnSpPr/>
              <p:nvPr/>
            </p:nvCxnSpPr>
            <p:spPr bwMode="hidden">
              <a:xfrm>
                <a:off x="225425"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bwMode="hidden">
              <a:xfrm>
                <a:off x="144915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bwMode="hidden">
              <a:xfrm>
                <a:off x="266598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bwMode="hidden">
              <a:xfrm>
                <a:off x="3885119"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bwMode="hidden">
              <a:xfrm>
                <a:off x="510650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47" name="Group 46"/>
              <p:cNvGrpSpPr/>
              <p:nvPr/>
            </p:nvGrpSpPr>
            <p:grpSpPr bwMode="hidden">
              <a:xfrm>
                <a:off x="6327885" y="0"/>
                <a:ext cx="5864115" cy="5898673"/>
                <a:chOff x="6327885" y="0"/>
                <a:chExt cx="5864115" cy="5898673"/>
              </a:xfrm>
            </p:grpSpPr>
            <p:cxnSp>
              <p:nvCxnSpPr>
                <p:cNvPr id="53" name="Straight Connector 52"/>
                <p:cNvCxnSpPr/>
                <p:nvPr/>
              </p:nvCxnSpPr>
              <p:spPr bwMode="hidden">
                <a:xfrm>
                  <a:off x="6327885" y="0"/>
                  <a:ext cx="5864115" cy="5898673"/>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bwMode="hidden">
                <a:xfrm>
                  <a:off x="7549268" y="0"/>
                  <a:ext cx="4642732" cy="467242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bwMode="hidden">
                <a:xfrm>
                  <a:off x="8772997" y="0"/>
                  <a:ext cx="3419003" cy="34567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bwMode="hidden">
                <a:xfrm>
                  <a:off x="9982200" y="0"/>
                  <a:ext cx="2209800" cy="222646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bwMode="hidden">
                <a:xfrm>
                  <a:off x="11199019" y="0"/>
                  <a:ext cx="992981" cy="1002506"/>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48" name="Straight Connector 47"/>
              <p:cNvCxnSpPr/>
              <p:nvPr/>
            </p:nvCxnSpPr>
            <p:spPr bwMode="hidden">
              <a:xfrm flipH="1" flipV="1">
                <a:off x="-1" y="1012053"/>
                <a:ext cx="5828811" cy="58459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bwMode="hidden">
              <a:xfrm flipH="1" flipV="1">
                <a:off x="-1" y="2227340"/>
                <a:ext cx="4614781" cy="4630658"/>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bwMode="hidden">
              <a:xfrm flipH="1" flipV="1">
                <a:off x="-1" y="3432149"/>
                <a:ext cx="3398419" cy="34258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bwMode="hidden">
              <a:xfrm flipH="1" flipV="1">
                <a:off x="-1" y="4651431"/>
                <a:ext cx="2196496" cy="2206567"/>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bwMode="hidden">
              <a:xfrm flipH="1" flipV="1">
                <a:off x="-1" y="5864453"/>
                <a:ext cx="987003" cy="9935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grpSp>
          <p:nvGrpSpPr>
            <p:cNvPr id="25" name="Group 24"/>
            <p:cNvGrpSpPr/>
            <p:nvPr userDrawn="1"/>
          </p:nvGrpSpPr>
          <p:grpSpPr bwMode="hidden">
            <a:xfrm flipH="1">
              <a:off x="0" y="0"/>
              <a:ext cx="12192001" cy="6858000"/>
              <a:chOff x="-1" y="0"/>
              <a:chExt cx="12192001" cy="6858000"/>
            </a:xfrm>
          </p:grpSpPr>
          <p:cxnSp>
            <p:nvCxnSpPr>
              <p:cNvPr id="26" name="Straight Connector 25"/>
              <p:cNvCxnSpPr/>
              <p:nvPr/>
            </p:nvCxnSpPr>
            <p:spPr bwMode="hidden">
              <a:xfrm>
                <a:off x="225425"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bwMode="hidden">
              <a:xfrm>
                <a:off x="144915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bwMode="hidden">
              <a:xfrm>
                <a:off x="266598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hidden">
              <a:xfrm>
                <a:off x="3885119"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bwMode="hidden">
              <a:xfrm>
                <a:off x="515064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bwMode="hidden">
              <a:xfrm>
                <a:off x="6327885" y="0"/>
                <a:ext cx="5864115" cy="5898673"/>
                <a:chOff x="6327885" y="0"/>
                <a:chExt cx="5864115" cy="5898673"/>
              </a:xfrm>
            </p:grpSpPr>
            <p:cxnSp>
              <p:nvCxnSpPr>
                <p:cNvPr id="37" name="Straight Connector 36"/>
                <p:cNvCxnSpPr/>
                <p:nvPr/>
              </p:nvCxnSpPr>
              <p:spPr bwMode="hidden">
                <a:xfrm>
                  <a:off x="6327885" y="0"/>
                  <a:ext cx="5864115" cy="5898673"/>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bwMode="hidden">
                <a:xfrm>
                  <a:off x="7549268" y="0"/>
                  <a:ext cx="4642732" cy="467242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bwMode="hidden">
                <a:xfrm>
                  <a:off x="8772997" y="0"/>
                  <a:ext cx="3419003" cy="34567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bwMode="hidden">
                <a:xfrm>
                  <a:off x="9982200" y="0"/>
                  <a:ext cx="2209800" cy="222646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bwMode="hidden">
                <a:xfrm>
                  <a:off x="11199019" y="0"/>
                  <a:ext cx="992981" cy="1002506"/>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32" name="Straight Connector 31"/>
              <p:cNvCxnSpPr/>
              <p:nvPr/>
            </p:nvCxnSpPr>
            <p:spPr bwMode="hidden">
              <a:xfrm flipH="1" flipV="1">
                <a:off x="-1" y="1012053"/>
                <a:ext cx="5828811" cy="58459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bwMode="hidden">
              <a:xfrm flipH="1" flipV="1">
                <a:off x="-1" y="2227340"/>
                <a:ext cx="4614781" cy="4630658"/>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bwMode="hidden">
              <a:xfrm flipH="1" flipV="1">
                <a:off x="-1" y="3432149"/>
                <a:ext cx="3398419" cy="34258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bwMode="hidden">
              <a:xfrm flipH="1" flipV="1">
                <a:off x="-1" y="4651431"/>
                <a:ext cx="2196496" cy="2206567"/>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bwMode="hidden">
              <a:xfrm flipH="1" flipV="1">
                <a:off x="-1" y="5864453"/>
                <a:ext cx="987003" cy="9935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title"/>
          </p:nvPr>
        </p:nvSpPr>
        <p:spPr>
          <a:xfrm>
            <a:off x="1295400" y="2541573"/>
            <a:ext cx="9601200" cy="2743200"/>
          </a:xfrm>
        </p:spPr>
        <p:txBody>
          <a:bodyPr anchor="b">
            <a:normAutofit/>
          </a:bodyPr>
          <a:lstStyle>
            <a:lvl1pPr>
              <a:lnSpc>
                <a:spcPct val="85000"/>
              </a:lnSpc>
              <a:defRPr sz="6000" cap="none" baseline="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295400" y="5431536"/>
            <a:ext cx="9601200" cy="457200"/>
          </a:xfrm>
        </p:spPr>
        <p:txBody>
          <a:bodyPr>
            <a:normAutofit/>
          </a:bodyPr>
          <a:lstStyle>
            <a:lvl1pPr marL="0" indent="0">
              <a:spcBef>
                <a:spcPts val="0"/>
              </a:spcBef>
              <a:buNone/>
              <a:defRPr sz="2000" b="0">
                <a:solidFill>
                  <a:schemeClr val="tx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cxnSp>
        <p:nvCxnSpPr>
          <p:cNvPr id="58" name="Straight Connector 57"/>
          <p:cNvCxnSpPr/>
          <p:nvPr userDrawn="1"/>
        </p:nvCxnSpPr>
        <p:spPr>
          <a:xfrm>
            <a:off x="1295400" y="5294175"/>
            <a:ext cx="96012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677804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5400" y="1981199"/>
            <a:ext cx="4572000" cy="3810001"/>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24600" y="1981199"/>
            <a:ext cx="4572000" cy="3810001"/>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B5CF7C-B333-48E1-A4A6-83A3C8B73AC0}" type="datetime1">
              <a:rPr lang="en-US" smtClean="0"/>
              <a:t>12/23/2024</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95400" y="1818322"/>
            <a:ext cx="4572000" cy="641350"/>
          </a:xfrm>
        </p:spPr>
        <p:txBody>
          <a:bodyPr anchor="ctr">
            <a:normAutofit/>
          </a:bodyPr>
          <a:lstStyle>
            <a:lvl1pPr marL="0" indent="0">
              <a:spcBef>
                <a:spcPts val="0"/>
              </a:spcBef>
              <a:buNone/>
              <a:defRPr sz="20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2503713"/>
            <a:ext cx="4572000" cy="3287487"/>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24600" y="1818322"/>
            <a:ext cx="4572000" cy="641350"/>
          </a:xfrm>
        </p:spPr>
        <p:txBody>
          <a:bodyPr anchor="ctr">
            <a:normAutofit/>
          </a:bodyPr>
          <a:lstStyle>
            <a:lvl1pPr marL="0" indent="0">
              <a:spcBef>
                <a:spcPts val="0"/>
              </a:spcBef>
              <a:buNone/>
              <a:defRPr sz="20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24600" y="2503713"/>
            <a:ext cx="4572000" cy="3287487"/>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E320762-5CBF-4210-AB54-376B091119F8}" type="datetime1">
              <a:rPr lang="en-US" smtClean="0"/>
              <a:t>12/23/2024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0DB371-BF5F-4058-A212-1A908E4D2674}" type="datetime1">
              <a:rPr lang="en-US" smtClean="0"/>
              <a:t>12/23/2024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161" name="Group 160"/>
          <p:cNvGrpSpPr/>
          <p:nvPr userDrawn="1"/>
        </p:nvGrpSpPr>
        <p:grpSpPr bwMode="hidden">
          <a:xfrm>
            <a:off x="-1" y="0"/>
            <a:ext cx="12192002" cy="6858000"/>
            <a:chOff x="-1" y="0"/>
            <a:chExt cx="12192002" cy="6858000"/>
          </a:xfrm>
        </p:grpSpPr>
        <p:cxnSp>
          <p:nvCxnSpPr>
            <p:cNvPr id="162" name="Straight Connector 161"/>
            <p:cNvCxnSpPr/>
            <p:nvPr/>
          </p:nvCxnSpPr>
          <p:spPr bwMode="hidden">
            <a:xfrm>
              <a:off x="610194"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bwMode="hidden">
            <a:xfrm>
              <a:off x="1829332"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bwMode="hidden">
            <a:xfrm>
              <a:off x="3048470"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bwMode="hidden">
            <a:xfrm>
              <a:off x="4267608"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bwMode="hidden">
            <a:xfrm>
              <a:off x="5486746"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bwMode="hidden">
            <a:xfrm>
              <a:off x="6705884"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bwMode="hidden">
            <a:xfrm>
              <a:off x="7925022"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bwMode="hidden">
            <a:xfrm>
              <a:off x="9144160"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bwMode="hidden">
            <a:xfrm>
              <a:off x="10363298"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bwMode="hidden">
            <a:xfrm>
              <a:off x="11582436" y="0"/>
              <a:ext cx="0"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bwMode="hidden">
            <a:xfrm>
              <a:off x="2819" y="386485"/>
              <a:ext cx="12188952" cy="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bwMode="hidden">
            <a:xfrm>
              <a:off x="2819" y="1611181"/>
              <a:ext cx="12188952" cy="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bwMode="hidden">
            <a:xfrm>
              <a:off x="2819" y="2835877"/>
              <a:ext cx="12188952" cy="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bwMode="hidden">
            <a:xfrm>
              <a:off x="2819" y="4060573"/>
              <a:ext cx="12188952" cy="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bwMode="hidden">
            <a:xfrm>
              <a:off x="2819" y="5285269"/>
              <a:ext cx="12188952" cy="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bwMode="hidden">
            <a:xfrm>
              <a:off x="2819" y="6509965"/>
              <a:ext cx="12188952" cy="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nvGrpSpPr>
            <p:cNvPr id="178" name="Group 177"/>
            <p:cNvGrpSpPr/>
            <p:nvPr userDrawn="1"/>
          </p:nvGrpSpPr>
          <p:grpSpPr bwMode="hidden">
            <a:xfrm>
              <a:off x="-1" y="0"/>
              <a:ext cx="12192001" cy="6858000"/>
              <a:chOff x="-1" y="0"/>
              <a:chExt cx="12192001" cy="6858000"/>
            </a:xfrm>
          </p:grpSpPr>
          <p:cxnSp>
            <p:nvCxnSpPr>
              <p:cNvPr id="196" name="Straight Connector 195"/>
              <p:cNvCxnSpPr/>
              <p:nvPr/>
            </p:nvCxnSpPr>
            <p:spPr bwMode="hidden">
              <a:xfrm>
                <a:off x="225425"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bwMode="hidden">
              <a:xfrm>
                <a:off x="1449154"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bwMode="hidden">
              <a:xfrm>
                <a:off x="2665982"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bwMode="hidden">
              <a:xfrm>
                <a:off x="3885119"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p:cNvCxnSpPr/>
              <p:nvPr/>
            </p:nvCxnSpPr>
            <p:spPr bwMode="hidden">
              <a:xfrm>
                <a:off x="5106502"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nvGrpSpPr>
              <p:cNvPr id="201" name="Group 200"/>
              <p:cNvGrpSpPr/>
              <p:nvPr/>
            </p:nvGrpSpPr>
            <p:grpSpPr bwMode="hidden">
              <a:xfrm>
                <a:off x="6327885" y="0"/>
                <a:ext cx="5864115" cy="5898673"/>
                <a:chOff x="6327885" y="0"/>
                <a:chExt cx="5864115" cy="5898673"/>
              </a:xfrm>
            </p:grpSpPr>
            <p:cxnSp>
              <p:nvCxnSpPr>
                <p:cNvPr id="207" name="Straight Connector 206"/>
                <p:cNvCxnSpPr/>
                <p:nvPr/>
              </p:nvCxnSpPr>
              <p:spPr bwMode="hidden">
                <a:xfrm>
                  <a:off x="6327885" y="0"/>
                  <a:ext cx="5864115" cy="5898673"/>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p:nvPr/>
              </p:nvCxnSpPr>
              <p:spPr bwMode="hidden">
                <a:xfrm>
                  <a:off x="7549268" y="0"/>
                  <a:ext cx="4642732" cy="4672425"/>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bwMode="hidden">
                <a:xfrm>
                  <a:off x="8772997" y="0"/>
                  <a:ext cx="3419003" cy="3456749"/>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bwMode="hidden">
                <a:xfrm>
                  <a:off x="9982200" y="0"/>
                  <a:ext cx="2209800" cy="2226469"/>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bwMode="hidden">
                <a:xfrm>
                  <a:off x="11199019" y="0"/>
                  <a:ext cx="992981" cy="1002506"/>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cxnSp>
            <p:nvCxnSpPr>
              <p:cNvPr id="202" name="Straight Connector 201"/>
              <p:cNvCxnSpPr/>
              <p:nvPr/>
            </p:nvCxnSpPr>
            <p:spPr bwMode="hidden">
              <a:xfrm flipH="1" flipV="1">
                <a:off x="-1" y="1012053"/>
                <a:ext cx="5828811" cy="5845945"/>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p:nvCxnSpPr>
            <p:spPr bwMode="hidden">
              <a:xfrm flipH="1" flipV="1">
                <a:off x="-1" y="2227340"/>
                <a:ext cx="4614781" cy="4630658"/>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p:nvPr/>
            </p:nvCxnSpPr>
            <p:spPr bwMode="hidden">
              <a:xfrm flipH="1" flipV="1">
                <a:off x="-1" y="3432149"/>
                <a:ext cx="3398419" cy="3425849"/>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p:nvCxnSpPr>
            <p:spPr bwMode="hidden">
              <a:xfrm flipH="1" flipV="1">
                <a:off x="-1" y="4651431"/>
                <a:ext cx="2196496" cy="2206567"/>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p:nvCxnSpPr>
            <p:spPr bwMode="hidden">
              <a:xfrm flipH="1" flipV="1">
                <a:off x="-1" y="5864453"/>
                <a:ext cx="987003" cy="993545"/>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grpSp>
          <p:nvGrpSpPr>
            <p:cNvPr id="179" name="Group 178"/>
            <p:cNvGrpSpPr/>
            <p:nvPr userDrawn="1"/>
          </p:nvGrpSpPr>
          <p:grpSpPr bwMode="hidden">
            <a:xfrm flipH="1">
              <a:off x="0" y="0"/>
              <a:ext cx="12192001" cy="6858000"/>
              <a:chOff x="-1" y="0"/>
              <a:chExt cx="12192001" cy="6858000"/>
            </a:xfrm>
          </p:grpSpPr>
          <p:cxnSp>
            <p:nvCxnSpPr>
              <p:cNvPr id="180" name="Straight Connector 179"/>
              <p:cNvCxnSpPr/>
              <p:nvPr/>
            </p:nvCxnSpPr>
            <p:spPr bwMode="hidden">
              <a:xfrm>
                <a:off x="225425"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bwMode="hidden">
              <a:xfrm>
                <a:off x="1449154"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bwMode="hidden">
              <a:xfrm>
                <a:off x="2665982"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bwMode="hidden">
              <a:xfrm>
                <a:off x="3885119"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bwMode="hidden">
              <a:xfrm>
                <a:off x="5106502" y="0"/>
                <a:ext cx="6815931" cy="6858000"/>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nvGrpSpPr>
              <p:cNvPr id="185" name="Group 184"/>
              <p:cNvGrpSpPr/>
              <p:nvPr/>
            </p:nvGrpSpPr>
            <p:grpSpPr bwMode="hidden">
              <a:xfrm>
                <a:off x="6327885" y="0"/>
                <a:ext cx="5864115" cy="5898673"/>
                <a:chOff x="6327885" y="0"/>
                <a:chExt cx="5864115" cy="5898673"/>
              </a:xfrm>
            </p:grpSpPr>
            <p:cxnSp>
              <p:nvCxnSpPr>
                <p:cNvPr id="191" name="Straight Connector 190"/>
                <p:cNvCxnSpPr/>
                <p:nvPr/>
              </p:nvCxnSpPr>
              <p:spPr bwMode="hidden">
                <a:xfrm>
                  <a:off x="6327885" y="0"/>
                  <a:ext cx="5864115" cy="5898673"/>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p:nvPr/>
              </p:nvCxnSpPr>
              <p:spPr bwMode="hidden">
                <a:xfrm>
                  <a:off x="7549268" y="0"/>
                  <a:ext cx="4642732" cy="4672425"/>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p:nvCxnSpPr>
              <p:spPr bwMode="hidden">
                <a:xfrm>
                  <a:off x="8772997" y="0"/>
                  <a:ext cx="3419003" cy="3456749"/>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p:nvCxnSpPr>
              <p:spPr bwMode="hidden">
                <a:xfrm>
                  <a:off x="9982200" y="0"/>
                  <a:ext cx="2209800" cy="2226469"/>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p:nvCxnSpPr>
              <p:spPr bwMode="hidden">
                <a:xfrm>
                  <a:off x="11199019" y="0"/>
                  <a:ext cx="992981" cy="1002506"/>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cxnSp>
            <p:nvCxnSpPr>
              <p:cNvPr id="186" name="Straight Connector 185"/>
              <p:cNvCxnSpPr/>
              <p:nvPr/>
            </p:nvCxnSpPr>
            <p:spPr bwMode="hidden">
              <a:xfrm flipH="1" flipV="1">
                <a:off x="-1" y="1012053"/>
                <a:ext cx="5828811" cy="5845945"/>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bwMode="hidden">
              <a:xfrm flipH="1" flipV="1">
                <a:off x="-1" y="2227340"/>
                <a:ext cx="4614781" cy="4630658"/>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bwMode="hidden">
              <a:xfrm flipH="1" flipV="1">
                <a:off x="-1" y="3432149"/>
                <a:ext cx="3398419" cy="3425849"/>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bwMode="hidden">
              <a:xfrm flipH="1" flipV="1">
                <a:off x="-1" y="4651431"/>
                <a:ext cx="2196496" cy="2206567"/>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bwMode="hidden">
              <a:xfrm flipH="1" flipV="1">
                <a:off x="-1" y="5864453"/>
                <a:ext cx="987003" cy="993545"/>
              </a:xfrm>
              <a:prstGeom prst="line">
                <a:avLst/>
              </a:prstGeom>
              <a:ln>
                <a:solidFill>
                  <a:schemeClr val="bg1">
                    <a:lumMod val="85000"/>
                    <a:alpha val="30000"/>
                  </a:schemeClr>
                </a:solidFill>
              </a:ln>
            </p:spPr>
            <p:style>
              <a:lnRef idx="1">
                <a:schemeClr val="accent1"/>
              </a:lnRef>
              <a:fillRef idx="0">
                <a:schemeClr val="accent1"/>
              </a:fillRef>
              <a:effectRef idx="0">
                <a:schemeClr val="accent1"/>
              </a:effectRef>
              <a:fontRef idx="minor">
                <a:schemeClr val="tx1"/>
              </a:fontRef>
            </p:style>
          </p:cxnSp>
        </p:grpSp>
      </p:grpSp>
      <p:sp>
        <p:nvSpPr>
          <p:cNvPr id="212" name="Date Placeholder 211"/>
          <p:cNvSpPr>
            <a:spLocks noGrp="1"/>
          </p:cNvSpPr>
          <p:nvPr>
            <p:ph type="dt" sz="half" idx="10"/>
          </p:nvPr>
        </p:nvSpPr>
        <p:spPr/>
        <p:txBody>
          <a:bodyPr/>
          <a:lstStyle/>
          <a:p>
            <a:fld id="{60A4083B-90AA-48CF-BAD5-00AA24D7F288}" type="datetime1">
              <a:rPr lang="en-US" smtClean="0"/>
              <a:t>12/23/2024</a:t>
            </a:fld>
            <a:endParaRPr lang="en-US"/>
          </a:p>
        </p:txBody>
      </p:sp>
      <p:sp>
        <p:nvSpPr>
          <p:cNvPr id="213" name="Footer Placeholder 212"/>
          <p:cNvSpPr>
            <a:spLocks noGrp="1"/>
          </p:cNvSpPr>
          <p:nvPr>
            <p:ph type="ftr" sz="quarter" idx="11"/>
          </p:nvPr>
        </p:nvSpPr>
        <p:spPr/>
        <p:txBody>
          <a:bodyPr/>
          <a:lstStyle/>
          <a:p>
            <a:endParaRPr lang="en-US" dirty="0"/>
          </a:p>
        </p:txBody>
      </p:sp>
      <p:sp>
        <p:nvSpPr>
          <p:cNvPr id="214" name="Slide Number Placeholder 213"/>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gradFill flip="none" rotWithShape="1">
          <a:gsLst>
            <a:gs pos="0">
              <a:schemeClr val="accent1"/>
            </a:gs>
            <a:gs pos="100000">
              <a:schemeClr val="accent1">
                <a:lumMod val="8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9" name="Group 8"/>
          <p:cNvGrpSpPr/>
          <p:nvPr userDrawn="1"/>
        </p:nvGrpSpPr>
        <p:grpSpPr bwMode="hidden">
          <a:xfrm>
            <a:off x="-1" y="0"/>
            <a:ext cx="12192002" cy="6858000"/>
            <a:chOff x="-1" y="0"/>
            <a:chExt cx="12192002" cy="6858000"/>
          </a:xfrm>
        </p:grpSpPr>
        <p:cxnSp>
          <p:nvCxnSpPr>
            <p:cNvPr id="10" name="Straight Connector 9"/>
            <p:cNvCxnSpPr/>
            <p:nvPr/>
          </p:nvCxnSpPr>
          <p:spPr bwMode="hidden">
            <a:xfrm>
              <a:off x="610194"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bwMode="hidden">
            <a:xfrm>
              <a:off x="1829332"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hidden">
            <a:xfrm>
              <a:off x="3048470"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bwMode="hidden">
            <a:xfrm>
              <a:off x="4267608"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bwMode="hidden">
            <a:xfrm>
              <a:off x="5486746"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hidden">
            <a:xfrm>
              <a:off x="6705884"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hidden">
            <a:xfrm>
              <a:off x="7925022"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bwMode="hidden">
            <a:xfrm>
              <a:off x="9144160"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hidden">
            <a:xfrm>
              <a:off x="10363298"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hidden">
            <a:xfrm>
              <a:off x="11582436"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hidden">
            <a:xfrm>
              <a:off x="2819" y="386485"/>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bwMode="hidden">
            <a:xfrm>
              <a:off x="2819" y="1611181"/>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bwMode="hidden">
            <a:xfrm>
              <a:off x="2819" y="2835877"/>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hidden">
            <a:xfrm>
              <a:off x="2819" y="4060573"/>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hidden">
            <a:xfrm>
              <a:off x="2819" y="5285269"/>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hidden">
            <a:xfrm>
              <a:off x="2819" y="6509965"/>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26" name="Group 25"/>
            <p:cNvGrpSpPr/>
            <p:nvPr userDrawn="1"/>
          </p:nvGrpSpPr>
          <p:grpSpPr bwMode="hidden">
            <a:xfrm>
              <a:off x="-1" y="0"/>
              <a:ext cx="12192001" cy="6858000"/>
              <a:chOff x="-1" y="0"/>
              <a:chExt cx="12192001" cy="6858000"/>
            </a:xfrm>
          </p:grpSpPr>
          <p:cxnSp>
            <p:nvCxnSpPr>
              <p:cNvPr id="44" name="Straight Connector 43"/>
              <p:cNvCxnSpPr/>
              <p:nvPr/>
            </p:nvCxnSpPr>
            <p:spPr bwMode="hidden">
              <a:xfrm>
                <a:off x="225425"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bwMode="hidden">
              <a:xfrm>
                <a:off x="144915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bwMode="hidden">
              <a:xfrm>
                <a:off x="266598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bwMode="hidden">
              <a:xfrm>
                <a:off x="3885119"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bwMode="hidden">
              <a:xfrm>
                <a:off x="510650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bwMode="hidden">
              <a:xfrm>
                <a:off x="6327885" y="0"/>
                <a:ext cx="5864115" cy="5898673"/>
                <a:chOff x="6327885" y="0"/>
                <a:chExt cx="5864115" cy="5898673"/>
              </a:xfrm>
            </p:grpSpPr>
            <p:cxnSp>
              <p:nvCxnSpPr>
                <p:cNvPr id="55" name="Straight Connector 54"/>
                <p:cNvCxnSpPr/>
                <p:nvPr/>
              </p:nvCxnSpPr>
              <p:spPr bwMode="hidden">
                <a:xfrm>
                  <a:off x="6327885" y="0"/>
                  <a:ext cx="5864115" cy="5898673"/>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bwMode="hidden">
                <a:xfrm>
                  <a:off x="7549268" y="0"/>
                  <a:ext cx="4642732" cy="467242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bwMode="hidden">
                <a:xfrm>
                  <a:off x="8772997" y="0"/>
                  <a:ext cx="3419003" cy="34567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bwMode="hidden">
                <a:xfrm>
                  <a:off x="9982200" y="0"/>
                  <a:ext cx="2209800" cy="222646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bwMode="hidden">
                <a:xfrm>
                  <a:off x="11199019" y="0"/>
                  <a:ext cx="992981" cy="1002506"/>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50" name="Straight Connector 49"/>
              <p:cNvCxnSpPr/>
              <p:nvPr/>
            </p:nvCxnSpPr>
            <p:spPr bwMode="hidden">
              <a:xfrm flipH="1" flipV="1">
                <a:off x="-1" y="1012053"/>
                <a:ext cx="5828811" cy="58459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bwMode="hidden">
              <a:xfrm flipH="1" flipV="1">
                <a:off x="-1" y="2227340"/>
                <a:ext cx="4614781" cy="4630658"/>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bwMode="hidden">
              <a:xfrm flipH="1" flipV="1">
                <a:off x="-1" y="3432149"/>
                <a:ext cx="3398419" cy="34258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bwMode="hidden">
              <a:xfrm flipH="1" flipV="1">
                <a:off x="-1" y="4651431"/>
                <a:ext cx="2196496" cy="2206567"/>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bwMode="hidden">
              <a:xfrm flipH="1" flipV="1">
                <a:off x="-1" y="5864453"/>
                <a:ext cx="987003" cy="9935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grpSp>
          <p:nvGrpSpPr>
            <p:cNvPr id="27" name="Group 26"/>
            <p:cNvGrpSpPr/>
            <p:nvPr userDrawn="1"/>
          </p:nvGrpSpPr>
          <p:grpSpPr bwMode="hidden">
            <a:xfrm flipH="1">
              <a:off x="0" y="0"/>
              <a:ext cx="12192001" cy="6858000"/>
              <a:chOff x="-1" y="0"/>
              <a:chExt cx="12192001" cy="6858000"/>
            </a:xfrm>
          </p:grpSpPr>
          <p:cxnSp>
            <p:nvCxnSpPr>
              <p:cNvPr id="28" name="Straight Connector 27"/>
              <p:cNvCxnSpPr/>
              <p:nvPr/>
            </p:nvCxnSpPr>
            <p:spPr bwMode="hidden">
              <a:xfrm>
                <a:off x="225425"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hidden">
              <a:xfrm>
                <a:off x="144915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bwMode="hidden">
              <a:xfrm>
                <a:off x="266598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bwMode="hidden">
              <a:xfrm>
                <a:off x="3885119"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bwMode="hidden">
              <a:xfrm>
                <a:off x="515064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33" name="Group 32"/>
              <p:cNvGrpSpPr/>
              <p:nvPr/>
            </p:nvGrpSpPr>
            <p:grpSpPr bwMode="hidden">
              <a:xfrm>
                <a:off x="6327885" y="0"/>
                <a:ext cx="5864115" cy="5898673"/>
                <a:chOff x="6327885" y="0"/>
                <a:chExt cx="5864115" cy="5898673"/>
              </a:xfrm>
            </p:grpSpPr>
            <p:cxnSp>
              <p:nvCxnSpPr>
                <p:cNvPr id="39" name="Straight Connector 38"/>
                <p:cNvCxnSpPr/>
                <p:nvPr/>
              </p:nvCxnSpPr>
              <p:spPr bwMode="hidden">
                <a:xfrm>
                  <a:off x="6327885" y="0"/>
                  <a:ext cx="5864115" cy="5898673"/>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bwMode="hidden">
                <a:xfrm>
                  <a:off x="7549268" y="0"/>
                  <a:ext cx="4642732" cy="467242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bwMode="hidden">
                <a:xfrm>
                  <a:off x="8772997" y="0"/>
                  <a:ext cx="3419003" cy="34567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bwMode="hidden">
                <a:xfrm>
                  <a:off x="9982200" y="0"/>
                  <a:ext cx="2209800" cy="222646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bwMode="hidden">
                <a:xfrm>
                  <a:off x="11199019" y="0"/>
                  <a:ext cx="992981" cy="1002506"/>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34" name="Straight Connector 33"/>
              <p:cNvCxnSpPr/>
              <p:nvPr/>
            </p:nvCxnSpPr>
            <p:spPr bwMode="hidden">
              <a:xfrm flipH="1" flipV="1">
                <a:off x="-1" y="1012053"/>
                <a:ext cx="5828811" cy="58459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bwMode="hidden">
              <a:xfrm flipH="1" flipV="1">
                <a:off x="-1" y="2227340"/>
                <a:ext cx="4614781" cy="4630658"/>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bwMode="hidden">
              <a:xfrm flipH="1" flipV="1">
                <a:off x="-1" y="3432149"/>
                <a:ext cx="3398419" cy="34258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bwMode="hidden">
              <a:xfrm flipH="1" flipV="1">
                <a:off x="-1" y="4651431"/>
                <a:ext cx="2196496" cy="2206567"/>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bwMode="hidden">
              <a:xfrm flipH="1" flipV="1">
                <a:off x="-1" y="5864453"/>
                <a:ext cx="987003" cy="9935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grpSp>
      <p:sp>
        <p:nvSpPr>
          <p:cNvPr id="7" name="Rectangle 6"/>
          <p:cNvSpPr/>
          <p:nvPr userDrawn="1"/>
        </p:nvSpPr>
        <p:spPr>
          <a:xfrm>
            <a:off x="0" y="0"/>
            <a:ext cx="7315200" cy="6858000"/>
          </a:xfrm>
          <a:prstGeom prst="rect">
            <a:avLst/>
          </a:prstGeom>
          <a:gradFill>
            <a:gsLst>
              <a:gs pos="69000">
                <a:schemeClr val="bg1"/>
              </a:gs>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13152" y="571500"/>
            <a:ext cx="3657600" cy="2197100"/>
          </a:xfrm>
        </p:spPr>
        <p:txBody>
          <a:bodyPr anchor="b">
            <a:normAutofit/>
          </a:bodyPr>
          <a:lstStyle>
            <a:lvl1pPr>
              <a:defRPr sz="2600">
                <a:solidFill>
                  <a:schemeClr val="bg1"/>
                </a:solidFill>
              </a:defRPr>
            </a:lvl1pPr>
          </a:lstStyle>
          <a:p>
            <a:r>
              <a:rPr lang="en-US"/>
              <a:t>Click to edit Master title style</a:t>
            </a:r>
            <a:endParaRPr lang="en-US" dirty="0"/>
          </a:p>
        </p:txBody>
      </p:sp>
      <p:sp>
        <p:nvSpPr>
          <p:cNvPr id="3" name="Content Placeholder 2"/>
          <p:cNvSpPr>
            <a:spLocks noGrp="1"/>
          </p:cNvSpPr>
          <p:nvPr>
            <p:ph idx="1"/>
          </p:nvPr>
        </p:nvSpPr>
        <p:spPr>
          <a:xfrm>
            <a:off x="543197" y="571500"/>
            <a:ext cx="6217920" cy="57150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913152" y="2995012"/>
            <a:ext cx="3657600" cy="2285950"/>
          </a:xfrm>
        </p:spPr>
        <p:txBody>
          <a:bodyPr>
            <a:normAutofit/>
          </a:bodyPr>
          <a:lstStyle>
            <a:lvl1pPr marL="0" indent="0">
              <a:spcBef>
                <a:spcPts val="1200"/>
              </a:spcBef>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cxnSp>
        <p:nvCxnSpPr>
          <p:cNvPr id="60" name="Straight Connector 59"/>
          <p:cNvCxnSpPr/>
          <p:nvPr userDrawn="1"/>
        </p:nvCxnSpPr>
        <p:spPr>
          <a:xfrm>
            <a:off x="7923089" y="2895600"/>
            <a:ext cx="36593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Date Placeholder 4"/>
          <p:cNvSpPr>
            <a:spLocks noGrp="1"/>
          </p:cNvSpPr>
          <p:nvPr>
            <p:ph type="dt" sz="half" idx="10"/>
          </p:nvPr>
        </p:nvSpPr>
        <p:spPr/>
        <p:txBody>
          <a:bodyPr/>
          <a:lstStyle/>
          <a:p>
            <a:fld id="{F5BAF629-ECA2-4CF3-B790-9D9BDED98269}" type="datetime1">
              <a:rPr lang="en-US" smtClean="0"/>
              <a:t>12/23/2024</a:t>
            </a:fld>
            <a:endParaRPr lang="en-US"/>
          </a:p>
        </p:txBody>
      </p:sp>
      <p:sp>
        <p:nvSpPr>
          <p:cNvPr id="6" name="Footer Placeholder 5"/>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E31375A4-56A4-47D6-9801-1991572033F7}" type="slidenum">
              <a:rPr lang="en-US" smtClean="0"/>
              <a:pPr/>
              <a:t>‹#›</a:t>
            </a:fld>
            <a:endParaRPr lang="en-US"/>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gradFill flip="none" rotWithShape="1">
          <a:gsLst>
            <a:gs pos="0">
              <a:schemeClr val="accent1"/>
            </a:gs>
            <a:gs pos="100000">
              <a:schemeClr val="accent1">
                <a:lumMod val="8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8" name="Group 7"/>
          <p:cNvGrpSpPr/>
          <p:nvPr/>
        </p:nvGrpSpPr>
        <p:grpSpPr bwMode="hidden">
          <a:xfrm>
            <a:off x="-1" y="0"/>
            <a:ext cx="12192002" cy="6858000"/>
            <a:chOff x="-1" y="0"/>
            <a:chExt cx="12192002" cy="6858000"/>
          </a:xfrm>
        </p:grpSpPr>
        <p:cxnSp>
          <p:nvCxnSpPr>
            <p:cNvPr id="9" name="Straight Connector 8"/>
            <p:cNvCxnSpPr/>
            <p:nvPr/>
          </p:nvCxnSpPr>
          <p:spPr bwMode="hidden">
            <a:xfrm>
              <a:off x="610194"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bwMode="hidden">
            <a:xfrm>
              <a:off x="1829332"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bwMode="hidden">
            <a:xfrm>
              <a:off x="3048470"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hidden">
            <a:xfrm>
              <a:off x="4267608"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bwMode="hidden">
            <a:xfrm>
              <a:off x="5486746"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bwMode="hidden">
            <a:xfrm>
              <a:off x="6705884"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hidden">
            <a:xfrm>
              <a:off x="7925022"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hidden">
            <a:xfrm>
              <a:off x="9144160"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bwMode="hidden">
            <a:xfrm>
              <a:off x="10363298"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hidden">
            <a:xfrm>
              <a:off x="11582436" y="0"/>
              <a:ext cx="0"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hidden">
            <a:xfrm>
              <a:off x="2819" y="386485"/>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hidden">
            <a:xfrm>
              <a:off x="2819" y="1611181"/>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bwMode="hidden">
            <a:xfrm>
              <a:off x="2819" y="2835877"/>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bwMode="hidden">
            <a:xfrm>
              <a:off x="2819" y="4060573"/>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hidden">
            <a:xfrm>
              <a:off x="2819" y="5285269"/>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hidden">
            <a:xfrm>
              <a:off x="2819" y="6509965"/>
              <a:ext cx="12188952" cy="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bwMode="hidden">
            <a:xfrm>
              <a:off x="-1" y="0"/>
              <a:ext cx="12192001" cy="6858000"/>
              <a:chOff x="-1" y="0"/>
              <a:chExt cx="12192001" cy="6858000"/>
            </a:xfrm>
          </p:grpSpPr>
          <p:cxnSp>
            <p:nvCxnSpPr>
              <p:cNvPr id="43" name="Straight Connector 42"/>
              <p:cNvCxnSpPr/>
              <p:nvPr/>
            </p:nvCxnSpPr>
            <p:spPr bwMode="hidden">
              <a:xfrm>
                <a:off x="225425"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bwMode="hidden">
              <a:xfrm>
                <a:off x="144915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bwMode="hidden">
              <a:xfrm>
                <a:off x="266598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bwMode="hidden">
              <a:xfrm>
                <a:off x="3885119"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bwMode="hidden">
              <a:xfrm>
                <a:off x="510650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48" name="Group 47"/>
              <p:cNvGrpSpPr/>
              <p:nvPr/>
            </p:nvGrpSpPr>
            <p:grpSpPr bwMode="hidden">
              <a:xfrm>
                <a:off x="6327885" y="0"/>
                <a:ext cx="5864115" cy="5898673"/>
                <a:chOff x="6327885" y="0"/>
                <a:chExt cx="5864115" cy="5898673"/>
              </a:xfrm>
            </p:grpSpPr>
            <p:cxnSp>
              <p:nvCxnSpPr>
                <p:cNvPr id="54" name="Straight Connector 53"/>
                <p:cNvCxnSpPr/>
                <p:nvPr/>
              </p:nvCxnSpPr>
              <p:spPr bwMode="hidden">
                <a:xfrm>
                  <a:off x="6327885" y="0"/>
                  <a:ext cx="5864115" cy="5898673"/>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bwMode="hidden">
                <a:xfrm>
                  <a:off x="7549268" y="0"/>
                  <a:ext cx="4642732" cy="467242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bwMode="hidden">
                <a:xfrm>
                  <a:off x="8772997" y="0"/>
                  <a:ext cx="3419003" cy="34567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bwMode="hidden">
                <a:xfrm>
                  <a:off x="9982200" y="0"/>
                  <a:ext cx="2209800" cy="222646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bwMode="hidden">
                <a:xfrm>
                  <a:off x="11199019" y="0"/>
                  <a:ext cx="992981" cy="1002506"/>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49" name="Straight Connector 48"/>
              <p:cNvCxnSpPr/>
              <p:nvPr/>
            </p:nvCxnSpPr>
            <p:spPr bwMode="hidden">
              <a:xfrm flipH="1" flipV="1">
                <a:off x="-1" y="1012053"/>
                <a:ext cx="5828811" cy="58459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bwMode="hidden">
              <a:xfrm flipH="1" flipV="1">
                <a:off x="-1" y="2227340"/>
                <a:ext cx="4614781" cy="4630658"/>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bwMode="hidden">
              <a:xfrm flipH="1" flipV="1">
                <a:off x="-1" y="3432149"/>
                <a:ext cx="3398419" cy="34258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bwMode="hidden">
              <a:xfrm flipH="1" flipV="1">
                <a:off x="-1" y="4651431"/>
                <a:ext cx="2196496" cy="2206567"/>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bwMode="hidden">
              <a:xfrm flipH="1" flipV="1">
                <a:off x="-1" y="5864453"/>
                <a:ext cx="987003" cy="9935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25"/>
            <p:cNvGrpSpPr/>
            <p:nvPr/>
          </p:nvGrpSpPr>
          <p:grpSpPr bwMode="hidden">
            <a:xfrm flipH="1">
              <a:off x="0" y="0"/>
              <a:ext cx="12192001" cy="6858000"/>
              <a:chOff x="-1" y="0"/>
              <a:chExt cx="12192001" cy="6858000"/>
            </a:xfrm>
          </p:grpSpPr>
          <p:cxnSp>
            <p:nvCxnSpPr>
              <p:cNvPr id="27" name="Straight Connector 26"/>
              <p:cNvCxnSpPr/>
              <p:nvPr/>
            </p:nvCxnSpPr>
            <p:spPr bwMode="hidden">
              <a:xfrm>
                <a:off x="225425"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bwMode="hidden">
              <a:xfrm>
                <a:off x="144915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hidden">
              <a:xfrm>
                <a:off x="2665982"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bwMode="hidden">
              <a:xfrm>
                <a:off x="3885119"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bwMode="hidden">
              <a:xfrm>
                <a:off x="5150644" y="0"/>
                <a:ext cx="6815931" cy="6858000"/>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32" name="Group 31"/>
              <p:cNvGrpSpPr/>
              <p:nvPr/>
            </p:nvGrpSpPr>
            <p:grpSpPr bwMode="hidden">
              <a:xfrm>
                <a:off x="6327885" y="0"/>
                <a:ext cx="5864115" cy="5898673"/>
                <a:chOff x="6327885" y="0"/>
                <a:chExt cx="5864115" cy="5898673"/>
              </a:xfrm>
            </p:grpSpPr>
            <p:cxnSp>
              <p:nvCxnSpPr>
                <p:cNvPr id="38" name="Straight Connector 37"/>
                <p:cNvCxnSpPr/>
                <p:nvPr/>
              </p:nvCxnSpPr>
              <p:spPr bwMode="hidden">
                <a:xfrm>
                  <a:off x="6327885" y="0"/>
                  <a:ext cx="5864115" cy="5898673"/>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bwMode="hidden">
                <a:xfrm>
                  <a:off x="7549268" y="0"/>
                  <a:ext cx="4642732" cy="467242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bwMode="hidden">
                <a:xfrm>
                  <a:off x="8772997" y="0"/>
                  <a:ext cx="3419003" cy="34567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bwMode="hidden">
                <a:xfrm>
                  <a:off x="9982200" y="0"/>
                  <a:ext cx="2209800" cy="222646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bwMode="hidden">
                <a:xfrm>
                  <a:off x="11199019" y="0"/>
                  <a:ext cx="992981" cy="1002506"/>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33" name="Straight Connector 32"/>
              <p:cNvCxnSpPr/>
              <p:nvPr/>
            </p:nvCxnSpPr>
            <p:spPr bwMode="hidden">
              <a:xfrm flipH="1" flipV="1">
                <a:off x="-1" y="1012053"/>
                <a:ext cx="5828811" cy="58459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bwMode="hidden">
              <a:xfrm flipH="1" flipV="1">
                <a:off x="-1" y="2227340"/>
                <a:ext cx="4614781" cy="4630658"/>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bwMode="hidden">
              <a:xfrm flipH="1" flipV="1">
                <a:off x="-1" y="3432149"/>
                <a:ext cx="3398419" cy="3425849"/>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bwMode="hidden">
              <a:xfrm flipH="1" flipV="1">
                <a:off x="-1" y="4651431"/>
                <a:ext cx="2196496" cy="2206567"/>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bwMode="hidden">
              <a:xfrm flipH="1" flipV="1">
                <a:off x="-1" y="5864453"/>
                <a:ext cx="987003" cy="993545"/>
              </a:xfrm>
              <a:prstGeom prst="line">
                <a:avLst/>
              </a:prstGeom>
              <a:ln>
                <a:solidFill>
                  <a:schemeClr val="accent1">
                    <a:lumMod val="75000"/>
                    <a:alpha val="25000"/>
                  </a:schemeClr>
                </a:solidFill>
              </a:ln>
            </p:spPr>
            <p:style>
              <a:lnRef idx="1">
                <a:schemeClr val="accent1"/>
              </a:lnRef>
              <a:fillRef idx="0">
                <a:schemeClr val="accent1"/>
              </a:fillRef>
              <a:effectRef idx="0">
                <a:schemeClr val="accent1"/>
              </a:effectRef>
              <a:fontRef idx="minor">
                <a:schemeClr val="tx1"/>
              </a:fontRef>
            </p:style>
          </p:cxnSp>
        </p:grpSp>
      </p:grpSp>
      <p:sp>
        <p:nvSpPr>
          <p:cNvPr id="60" name="Rectangle 59"/>
          <p:cNvSpPr/>
          <p:nvPr/>
        </p:nvSpPr>
        <p:spPr>
          <a:xfrm>
            <a:off x="0" y="0"/>
            <a:ext cx="7315200" cy="6858000"/>
          </a:xfrm>
          <a:prstGeom prst="rect">
            <a:avLst/>
          </a:prstGeom>
          <a:gradFill>
            <a:gsLst>
              <a:gs pos="69000">
                <a:schemeClr val="bg1"/>
              </a:gs>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12" y="-159"/>
            <a:ext cx="7315200" cy="6858000"/>
          </a:xfrm>
        </p:spPr>
        <p:txBody>
          <a:bodyPr tIns="4572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cxnSp>
        <p:nvCxnSpPr>
          <p:cNvPr id="59" name="Straight Connector 58"/>
          <p:cNvCxnSpPr/>
          <p:nvPr/>
        </p:nvCxnSpPr>
        <p:spPr>
          <a:xfrm>
            <a:off x="7923089" y="2895600"/>
            <a:ext cx="36593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909560" y="576072"/>
            <a:ext cx="3657600" cy="2194560"/>
          </a:xfrm>
        </p:spPr>
        <p:txBody>
          <a:bodyPr anchor="b">
            <a:normAutofit/>
          </a:bodyPr>
          <a:lstStyle>
            <a:lvl1pPr>
              <a:defRPr sz="2600">
                <a:solidFill>
                  <a:schemeClr val="bg1"/>
                </a:solidFill>
              </a:defRPr>
            </a:lvl1pPr>
          </a:lstStyle>
          <a:p>
            <a:r>
              <a:rPr lang="en-US"/>
              <a:t>Click to edit Master title style</a:t>
            </a:r>
          </a:p>
        </p:txBody>
      </p:sp>
      <p:sp>
        <p:nvSpPr>
          <p:cNvPr id="4" name="Text Placeholder 3"/>
          <p:cNvSpPr>
            <a:spLocks noGrp="1"/>
          </p:cNvSpPr>
          <p:nvPr>
            <p:ph type="body" sz="half" idx="2"/>
          </p:nvPr>
        </p:nvSpPr>
        <p:spPr>
          <a:xfrm>
            <a:off x="7909560" y="2999232"/>
            <a:ext cx="3657600" cy="2286000"/>
          </a:xfrm>
        </p:spPr>
        <p:txBody>
          <a:bodyPr/>
          <a:lstStyle>
            <a:lvl1pPr marL="0" indent="0">
              <a:spcBef>
                <a:spcPts val="1200"/>
              </a:spcBef>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20318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4A29A4-78C8-47AB-BA06-22CB45938951}" type="datetime1">
              <a:rPr lang="en-US" smtClean="0"/>
              <a:t>12/23/2024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09314" y="489856"/>
            <a:ext cx="1687286" cy="530134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9" y="489856"/>
            <a:ext cx="7587344" cy="530134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ED4ACF-2D82-46F2-A8E9-23963AA34E86}" type="datetime1">
              <a:rPr lang="en-US" smtClean="0"/>
              <a:t>12/23/2024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3000">
              <a:schemeClr val="bg1"/>
            </a:gs>
            <a:gs pos="0">
              <a:schemeClr val="bg1">
                <a:lumMod val="100000"/>
              </a:schemeClr>
            </a:gs>
            <a:gs pos="100000">
              <a:schemeClr val="bg1">
                <a:lumMod val="95000"/>
                <a:alpha val="65000"/>
              </a:schemeClr>
            </a:gs>
          </a:gsLst>
          <a:lin ang="5400000" scaled="1"/>
          <a:tileRect/>
        </a:gradFill>
        <a:effectLst/>
      </p:bgPr>
    </p:bg>
    <p:spTree>
      <p:nvGrpSpPr>
        <p:cNvPr id="1" name=""/>
        <p:cNvGrpSpPr/>
        <p:nvPr/>
      </p:nvGrpSpPr>
      <p:grpSpPr>
        <a:xfrm>
          <a:off x="0" y="0"/>
          <a:ext cx="0" cy="0"/>
          <a:chOff x="0" y="0"/>
          <a:chExt cx="0" cy="0"/>
        </a:xfrm>
      </p:grpSpPr>
      <p:grpSp>
        <p:nvGrpSpPr>
          <p:cNvPr id="96" name="Group 95"/>
          <p:cNvGrpSpPr/>
          <p:nvPr userDrawn="1"/>
        </p:nvGrpSpPr>
        <p:grpSpPr bwMode="hidden">
          <a:xfrm>
            <a:off x="-1" y="0"/>
            <a:ext cx="12192002" cy="6858000"/>
            <a:chOff x="-1" y="0"/>
            <a:chExt cx="12192002" cy="6858000"/>
          </a:xfrm>
        </p:grpSpPr>
        <p:cxnSp>
          <p:nvCxnSpPr>
            <p:cNvPr id="97" name="Straight Connector 96"/>
            <p:cNvCxnSpPr/>
            <p:nvPr/>
          </p:nvCxnSpPr>
          <p:spPr bwMode="hidden">
            <a:xfrm>
              <a:off x="610194"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bwMode="hidden">
            <a:xfrm>
              <a:off x="1829332"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bwMode="hidden">
            <a:xfrm>
              <a:off x="3048470"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bwMode="hidden">
            <a:xfrm>
              <a:off x="4267608"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bwMode="hidden">
            <a:xfrm>
              <a:off x="5486746"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bwMode="hidden">
            <a:xfrm>
              <a:off x="6705884"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bwMode="hidden">
            <a:xfrm>
              <a:off x="7925022"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bwMode="hidden">
            <a:xfrm>
              <a:off x="9144160"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bwMode="hidden">
            <a:xfrm>
              <a:off x="10363298"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bwMode="hidden">
            <a:xfrm>
              <a:off x="11582436" y="0"/>
              <a:ext cx="0"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bwMode="hidden">
            <a:xfrm>
              <a:off x="2819" y="386485"/>
              <a:ext cx="12188952" cy="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bwMode="hidden">
            <a:xfrm>
              <a:off x="2819" y="1611181"/>
              <a:ext cx="12188952" cy="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bwMode="hidden">
            <a:xfrm>
              <a:off x="2819" y="2835877"/>
              <a:ext cx="12188952" cy="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p:nvCxnSpPr>
          <p:spPr bwMode="hidden">
            <a:xfrm>
              <a:off x="2819" y="4060573"/>
              <a:ext cx="12188952" cy="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bwMode="hidden">
            <a:xfrm>
              <a:off x="2819" y="5285269"/>
              <a:ext cx="12188952" cy="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bwMode="hidden">
            <a:xfrm>
              <a:off x="2819" y="6509965"/>
              <a:ext cx="12188952" cy="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113" name="Group 112"/>
            <p:cNvGrpSpPr/>
            <p:nvPr userDrawn="1"/>
          </p:nvGrpSpPr>
          <p:grpSpPr bwMode="hidden">
            <a:xfrm>
              <a:off x="-1" y="0"/>
              <a:ext cx="12192001" cy="6858000"/>
              <a:chOff x="-1" y="0"/>
              <a:chExt cx="12192001" cy="6858000"/>
            </a:xfrm>
          </p:grpSpPr>
          <p:cxnSp>
            <p:nvCxnSpPr>
              <p:cNvPr id="131" name="Straight Connector 130"/>
              <p:cNvCxnSpPr/>
              <p:nvPr/>
            </p:nvCxnSpPr>
            <p:spPr bwMode="hidden">
              <a:xfrm>
                <a:off x="225425"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p:nvCxnSpPr>
            <p:spPr bwMode="hidden">
              <a:xfrm>
                <a:off x="1449154"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bwMode="hidden">
              <a:xfrm>
                <a:off x="2665982"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bwMode="hidden">
              <a:xfrm>
                <a:off x="3885119"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bwMode="hidden">
              <a:xfrm>
                <a:off x="5106502"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136" name="Group 135"/>
              <p:cNvGrpSpPr/>
              <p:nvPr/>
            </p:nvGrpSpPr>
            <p:grpSpPr bwMode="hidden">
              <a:xfrm>
                <a:off x="6327885" y="0"/>
                <a:ext cx="5864115" cy="5898673"/>
                <a:chOff x="6327885" y="0"/>
                <a:chExt cx="5864115" cy="5898673"/>
              </a:xfrm>
            </p:grpSpPr>
            <p:cxnSp>
              <p:nvCxnSpPr>
                <p:cNvPr id="142" name="Straight Connector 141"/>
                <p:cNvCxnSpPr/>
                <p:nvPr/>
              </p:nvCxnSpPr>
              <p:spPr bwMode="hidden">
                <a:xfrm>
                  <a:off x="6327885" y="0"/>
                  <a:ext cx="5864115" cy="5898673"/>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bwMode="hidden">
                <a:xfrm>
                  <a:off x="7549268" y="0"/>
                  <a:ext cx="4642732" cy="4672425"/>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bwMode="hidden">
                <a:xfrm>
                  <a:off x="8772997" y="0"/>
                  <a:ext cx="3419003" cy="3456749"/>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bwMode="hidden">
                <a:xfrm>
                  <a:off x="9982200" y="0"/>
                  <a:ext cx="2209800" cy="2226469"/>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bwMode="hidden">
                <a:xfrm>
                  <a:off x="11199019" y="0"/>
                  <a:ext cx="992981" cy="1002506"/>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137" name="Straight Connector 136"/>
              <p:cNvCxnSpPr/>
              <p:nvPr/>
            </p:nvCxnSpPr>
            <p:spPr bwMode="hidden">
              <a:xfrm flipH="1" flipV="1">
                <a:off x="-1" y="1012053"/>
                <a:ext cx="5828811" cy="5845945"/>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bwMode="hidden">
              <a:xfrm flipH="1" flipV="1">
                <a:off x="-1" y="2227340"/>
                <a:ext cx="4614781" cy="4630658"/>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bwMode="hidden">
              <a:xfrm flipH="1" flipV="1">
                <a:off x="-1" y="3432149"/>
                <a:ext cx="3398419" cy="3425849"/>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bwMode="hidden">
              <a:xfrm flipH="1" flipV="1">
                <a:off x="-1" y="4651431"/>
                <a:ext cx="2196496" cy="2206567"/>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bwMode="hidden">
              <a:xfrm flipH="1" flipV="1">
                <a:off x="-1" y="5864453"/>
                <a:ext cx="987003" cy="993545"/>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grpSp>
          <p:nvGrpSpPr>
            <p:cNvPr id="114" name="Group 113"/>
            <p:cNvGrpSpPr/>
            <p:nvPr userDrawn="1"/>
          </p:nvGrpSpPr>
          <p:grpSpPr bwMode="hidden">
            <a:xfrm flipH="1">
              <a:off x="0" y="0"/>
              <a:ext cx="12192001" cy="6858000"/>
              <a:chOff x="-1" y="0"/>
              <a:chExt cx="12192001" cy="6858000"/>
            </a:xfrm>
          </p:grpSpPr>
          <p:cxnSp>
            <p:nvCxnSpPr>
              <p:cNvPr id="115" name="Straight Connector 114"/>
              <p:cNvCxnSpPr/>
              <p:nvPr/>
            </p:nvCxnSpPr>
            <p:spPr bwMode="hidden">
              <a:xfrm>
                <a:off x="225425"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bwMode="hidden">
              <a:xfrm>
                <a:off x="1449154"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bwMode="hidden">
              <a:xfrm>
                <a:off x="2665982"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bwMode="hidden">
              <a:xfrm>
                <a:off x="3885119"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bwMode="hidden">
              <a:xfrm>
                <a:off x="5106502" y="0"/>
                <a:ext cx="6815931" cy="6858000"/>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nvGrpSpPr>
              <p:cNvPr id="120" name="Group 119"/>
              <p:cNvGrpSpPr/>
              <p:nvPr/>
            </p:nvGrpSpPr>
            <p:grpSpPr bwMode="hidden">
              <a:xfrm>
                <a:off x="6327885" y="0"/>
                <a:ext cx="5864115" cy="5898673"/>
                <a:chOff x="6327885" y="0"/>
                <a:chExt cx="5864115" cy="5898673"/>
              </a:xfrm>
            </p:grpSpPr>
            <p:cxnSp>
              <p:nvCxnSpPr>
                <p:cNvPr id="126" name="Straight Connector 125"/>
                <p:cNvCxnSpPr/>
                <p:nvPr/>
              </p:nvCxnSpPr>
              <p:spPr bwMode="hidden">
                <a:xfrm>
                  <a:off x="6327885" y="0"/>
                  <a:ext cx="5864115" cy="5898673"/>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p:nvCxnSpPr>
              <p:spPr bwMode="hidden">
                <a:xfrm>
                  <a:off x="7549268" y="0"/>
                  <a:ext cx="4642732" cy="4672425"/>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bwMode="hidden">
                <a:xfrm>
                  <a:off x="8772997" y="0"/>
                  <a:ext cx="3419003" cy="3456749"/>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p:nvCxnSpPr>
              <p:spPr bwMode="hidden">
                <a:xfrm>
                  <a:off x="9982200" y="0"/>
                  <a:ext cx="2209800" cy="2226469"/>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bwMode="hidden">
                <a:xfrm>
                  <a:off x="11199019" y="0"/>
                  <a:ext cx="992981" cy="1002506"/>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121" name="Straight Connector 120"/>
              <p:cNvCxnSpPr/>
              <p:nvPr/>
            </p:nvCxnSpPr>
            <p:spPr bwMode="hidden">
              <a:xfrm flipH="1" flipV="1">
                <a:off x="-1" y="1012053"/>
                <a:ext cx="5828811" cy="5845945"/>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bwMode="hidden">
              <a:xfrm flipH="1" flipV="1">
                <a:off x="-1" y="2227340"/>
                <a:ext cx="4614781" cy="4630658"/>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bwMode="hidden">
              <a:xfrm flipH="1" flipV="1">
                <a:off x="-1" y="3432149"/>
                <a:ext cx="3398419" cy="3425849"/>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bwMode="hidden">
              <a:xfrm flipH="1" flipV="1">
                <a:off x="-1" y="4651431"/>
                <a:ext cx="2196496" cy="2206567"/>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bwMode="hidden">
              <a:xfrm flipH="1" flipV="1">
                <a:off x="-1" y="5864453"/>
                <a:ext cx="987003" cy="993545"/>
              </a:xfrm>
              <a:prstGeom prst="line">
                <a:avLst/>
              </a:prstGeom>
              <a:ln>
                <a:solidFill>
                  <a:schemeClr val="bg1">
                    <a:lumMod val="85000"/>
                    <a:alpha val="25000"/>
                  </a:schemeClr>
                </a:solidFill>
              </a:ln>
            </p:spPr>
            <p:style>
              <a:lnRef idx="1">
                <a:schemeClr val="accent1"/>
              </a:lnRef>
              <a:fillRef idx="0">
                <a:schemeClr val="accent1"/>
              </a:fillRef>
              <a:effectRef idx="0">
                <a:schemeClr val="accent1"/>
              </a:effectRef>
              <a:fontRef idx="minor">
                <a:schemeClr val="tx1"/>
              </a:fontRef>
            </p:style>
          </p:cxnSp>
        </p:grpSp>
      </p:grpSp>
      <p:sp>
        <p:nvSpPr>
          <p:cNvPr id="2" name="Title Placeholder 1"/>
          <p:cNvSpPr>
            <a:spLocks noGrp="1"/>
          </p:cNvSpPr>
          <p:nvPr>
            <p:ph type="title"/>
          </p:nvPr>
        </p:nvSpPr>
        <p:spPr>
          <a:xfrm>
            <a:off x="1295400" y="503853"/>
            <a:ext cx="9601200" cy="114238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95400" y="1981201"/>
            <a:ext cx="9601200" cy="380999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294042" y="6289679"/>
            <a:ext cx="965946" cy="222436"/>
          </a:xfrm>
          <a:prstGeom prst="rect">
            <a:avLst/>
          </a:prstGeom>
        </p:spPr>
        <p:txBody>
          <a:bodyPr vert="horz" lIns="91440" tIns="45720" rIns="91440" bIns="45720" rtlCol="0" anchor="ctr"/>
          <a:lstStyle>
            <a:lvl1pPr algn="r">
              <a:defRPr sz="800">
                <a:solidFill>
                  <a:schemeClr val="tx1">
                    <a:lumMod val="50000"/>
                    <a:lumOff val="50000"/>
                  </a:schemeClr>
                </a:solidFill>
              </a:defRPr>
            </a:lvl1pPr>
          </a:lstStyle>
          <a:p>
            <a:fld id="{B51B2453-8663-4C69-AF73-9FD7B1DEC5D0}" type="datetime1">
              <a:rPr lang="en-US" smtClean="0"/>
              <a:t>12/23/2024</a:t>
            </a:fld>
            <a:endParaRPr lang="en-US"/>
          </a:p>
        </p:txBody>
      </p:sp>
      <p:sp>
        <p:nvSpPr>
          <p:cNvPr id="5" name="Footer Placeholder 4"/>
          <p:cNvSpPr>
            <a:spLocks noGrp="1"/>
          </p:cNvSpPr>
          <p:nvPr>
            <p:ph type="ftr" sz="quarter" idx="3"/>
          </p:nvPr>
        </p:nvSpPr>
        <p:spPr>
          <a:xfrm>
            <a:off x="609601" y="6289679"/>
            <a:ext cx="6128030" cy="222436"/>
          </a:xfrm>
          <a:prstGeom prst="rect">
            <a:avLst/>
          </a:prstGeom>
        </p:spPr>
        <p:txBody>
          <a:bodyPr vert="horz" lIns="91440" tIns="45720" rIns="91440" bIns="45720" rtlCol="0" anchor="ctr"/>
          <a:lstStyle>
            <a:lvl1pPr algn="l">
              <a:defRPr sz="8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65311" y="6289679"/>
            <a:ext cx="918882" cy="222436"/>
          </a:xfrm>
          <a:prstGeom prst="rect">
            <a:avLst/>
          </a:prstGeom>
        </p:spPr>
        <p:txBody>
          <a:bodyPr vert="horz" lIns="91440" tIns="45720" rIns="91440" bIns="45720" rtlCol="0" anchor="ctr"/>
          <a:lstStyle>
            <a:lvl1pPr algn="r">
              <a:defRPr sz="800">
                <a:solidFill>
                  <a:schemeClr val="tx1">
                    <a:lumMod val="50000"/>
                    <a:lumOff val="50000"/>
                  </a:schemeClr>
                </a:solidFill>
              </a:defRPr>
            </a:lvl1pPr>
          </a:lstStyle>
          <a:p>
            <a:fld id="{E31375A4-56A4-47D6-9801-1991572033F7}" type="slidenum">
              <a:rPr lang="en-US" smtClean="0"/>
              <a:pPr/>
              <a:t>‹#›</a:t>
            </a:fld>
            <a:endParaRPr lang="en-US"/>
          </a:p>
        </p:txBody>
      </p:sp>
      <p:cxnSp>
        <p:nvCxnSpPr>
          <p:cNvPr id="148" name="Straight Connector 147"/>
          <p:cNvCxnSpPr/>
          <p:nvPr userDrawn="1"/>
        </p:nvCxnSpPr>
        <p:spPr>
          <a:xfrm>
            <a:off x="609600" y="6172200"/>
            <a:ext cx="109728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9"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accent1"/>
        </a:buClr>
        <a:buSzPct val="100000"/>
        <a:buFont typeface="Arial"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Clr>
          <a:schemeClr val="accent1"/>
        </a:buClr>
        <a:buSzPct val="100000"/>
        <a:buFont typeface="Arial" pitchFamily="34" charset="0"/>
        <a:buChar char="▪"/>
        <a:defRPr sz="1800" kern="1200">
          <a:solidFill>
            <a:schemeClr val="tx1"/>
          </a:solidFill>
          <a:latin typeface="+mn-lt"/>
          <a:ea typeface="+mn-ea"/>
          <a:cs typeface="+mn-cs"/>
        </a:defRPr>
      </a:lvl2pPr>
      <a:lvl3pPr marL="685800" indent="-179388" algn="l" defTabSz="914400" rtl="0" eaLnBrk="1" latinLnBrk="0" hangingPunct="1">
        <a:lnSpc>
          <a:spcPct val="90000"/>
        </a:lnSpc>
        <a:spcBef>
          <a:spcPts val="800"/>
        </a:spcBef>
        <a:buClr>
          <a:schemeClr val="accent1"/>
        </a:buClr>
        <a:buSzPct val="100000"/>
        <a:buFont typeface="Arial"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800"/>
        </a:spcBef>
        <a:buClr>
          <a:schemeClr val="accent1"/>
        </a:buClr>
        <a:buSzPct val="100000"/>
        <a:buFont typeface="Arial" pitchFamily="34" charset="0"/>
        <a:buChar char="▪"/>
        <a:defRPr sz="1400" kern="1200">
          <a:solidFill>
            <a:schemeClr val="tx1"/>
          </a:solidFill>
          <a:latin typeface="+mn-lt"/>
          <a:ea typeface="+mn-ea"/>
          <a:cs typeface="+mn-cs"/>
        </a:defRPr>
      </a:lvl4pPr>
      <a:lvl5pPr marL="1143000" indent="-179388" algn="l" defTabSz="914400" rtl="0" eaLnBrk="1" latinLnBrk="0" hangingPunct="1">
        <a:lnSpc>
          <a:spcPct val="90000"/>
        </a:lnSpc>
        <a:spcBef>
          <a:spcPts val="600"/>
        </a:spcBef>
        <a:buClr>
          <a:schemeClr val="accent1"/>
        </a:buClr>
        <a:buSzPct val="100000"/>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Clr>
          <a:schemeClr val="accent1"/>
        </a:buClr>
        <a:buSzPct val="100000"/>
        <a:buFont typeface="Arial" pitchFamily="34" charset="0"/>
        <a:buChar char="▪"/>
        <a:defRPr sz="1400" kern="1200">
          <a:solidFill>
            <a:schemeClr val="tx1"/>
          </a:solidFill>
          <a:latin typeface="+mn-lt"/>
          <a:ea typeface="+mn-ea"/>
          <a:cs typeface="+mn-cs"/>
        </a:defRPr>
      </a:lvl6pPr>
      <a:lvl7pPr marL="1600200" indent="-179388" algn="l" defTabSz="914400" rtl="0" eaLnBrk="1" latinLnBrk="0" hangingPunct="1">
        <a:lnSpc>
          <a:spcPct val="90000"/>
        </a:lnSpc>
        <a:spcBef>
          <a:spcPts val="600"/>
        </a:spcBef>
        <a:buClr>
          <a:schemeClr val="accent1"/>
        </a:buClr>
        <a:buSzPct val="100000"/>
        <a:buFont typeface="Arial"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Clr>
          <a:schemeClr val="accent1"/>
        </a:buClr>
        <a:buSzPct val="100000"/>
        <a:buFont typeface="Arial" pitchFamily="34" charset="0"/>
        <a:buChar char="▪"/>
        <a:defRPr sz="1400" kern="1200">
          <a:solidFill>
            <a:schemeClr val="tx1"/>
          </a:solidFill>
          <a:latin typeface="+mn-lt"/>
          <a:ea typeface="+mn-ea"/>
          <a:cs typeface="+mn-cs"/>
        </a:defRPr>
      </a:lvl8pPr>
      <a:lvl9pPr marL="2057400" indent="-179388" algn="l" defTabSz="914400" rtl="0" eaLnBrk="1" latinLnBrk="0" hangingPunct="1">
        <a:lnSpc>
          <a:spcPct val="90000"/>
        </a:lnSpc>
        <a:spcBef>
          <a:spcPts val="600"/>
        </a:spcBef>
        <a:buClr>
          <a:schemeClr val="accent1"/>
        </a:buClr>
        <a:buSzPct val="100000"/>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medicare.gov/supplier"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medicare.gov/supplement-other-insurance/compare-medigap/minnesota/medigap-minnesota.html" TargetMode="External"/><Relationship Id="rId2" Type="http://schemas.openxmlformats.org/officeDocument/2006/relationships/hyperlink" Target="https://www.medicare.gov/supplement-other-insurance/compare-medigap/massachusetts/medigap-massachusetts.html" TargetMode="External"/><Relationship Id="rId1" Type="http://schemas.openxmlformats.org/officeDocument/2006/relationships/slideLayout" Target="../slideLayouts/slideLayout2.xml"/><Relationship Id="rId4" Type="http://schemas.openxmlformats.org/officeDocument/2006/relationships/hyperlink" Target="https://www.medicare.gov/supplement-other-insurance/compare-medigap/wisconsin/medigap-wisconsin.html"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7200" dirty="0"/>
              <a:t>Welcome to Medicare</a:t>
            </a:r>
          </a:p>
        </p:txBody>
      </p:sp>
      <p:sp>
        <p:nvSpPr>
          <p:cNvPr id="3" name="Subtitle 2"/>
          <p:cNvSpPr>
            <a:spLocks noGrp="1"/>
          </p:cNvSpPr>
          <p:nvPr>
            <p:ph type="subTitle" idx="1"/>
          </p:nvPr>
        </p:nvSpPr>
        <p:spPr/>
        <p:txBody>
          <a:bodyPr/>
          <a:lstStyle/>
          <a:p>
            <a:r>
              <a:rPr lang="en-US" dirty="0"/>
              <a:t>*PRESENTERES NAME*</a:t>
            </a:r>
          </a:p>
        </p:txBody>
      </p:sp>
    </p:spTree>
    <p:extLst>
      <p:ext uri="{BB962C8B-B14F-4D97-AF65-F5344CB8AC3E}">
        <p14:creationId xmlns:p14="http://schemas.microsoft.com/office/powerpoint/2010/main" val="106904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990839"/>
          </a:xfrm>
        </p:spPr>
        <p:txBody>
          <a:bodyPr>
            <a:normAutofit/>
          </a:bodyPr>
          <a:lstStyle/>
          <a:p>
            <a:r>
              <a:rPr lang="en-US" sz="4400" b="1" dirty="0"/>
              <a:t>Program Basics</a:t>
            </a:r>
          </a:p>
        </p:txBody>
      </p:sp>
      <p:sp>
        <p:nvSpPr>
          <p:cNvPr id="3" name="Content Placeholder 2"/>
          <p:cNvSpPr>
            <a:spLocks noGrp="1"/>
          </p:cNvSpPr>
          <p:nvPr>
            <p:ph idx="1"/>
          </p:nvPr>
        </p:nvSpPr>
        <p:spPr>
          <a:xfrm>
            <a:off x="1295400" y="1908313"/>
            <a:ext cx="9601200" cy="3882888"/>
          </a:xfrm>
        </p:spPr>
        <p:txBody>
          <a:bodyPr/>
          <a:lstStyle/>
          <a:p>
            <a:pPr>
              <a:spcBef>
                <a:spcPts val="600"/>
              </a:spcBef>
              <a:defRPr/>
            </a:pPr>
            <a:r>
              <a:rPr lang="en-US" sz="3200" dirty="0">
                <a:cs typeface="Arial" charset="0"/>
              </a:rPr>
              <a:t>What is Medicare? </a:t>
            </a:r>
          </a:p>
          <a:p>
            <a:pPr>
              <a:spcBef>
                <a:spcPts val="600"/>
              </a:spcBef>
              <a:defRPr/>
            </a:pPr>
            <a:endParaRPr lang="en-US" sz="3200" dirty="0">
              <a:cs typeface="Arial" charset="0"/>
            </a:endParaRPr>
          </a:p>
          <a:p>
            <a:pPr>
              <a:spcBef>
                <a:spcPts val="600"/>
              </a:spcBef>
              <a:defRPr/>
            </a:pPr>
            <a:r>
              <a:rPr lang="en-US" sz="3200" dirty="0">
                <a:cs typeface="Arial" charset="0"/>
              </a:rPr>
              <a:t>Enrolling in Medicare</a:t>
            </a:r>
          </a:p>
          <a:p>
            <a:pPr>
              <a:spcBef>
                <a:spcPts val="600"/>
              </a:spcBef>
              <a:defRPr/>
            </a:pPr>
            <a:endParaRPr lang="en-US" sz="3200" dirty="0">
              <a:cs typeface="Arial" charset="0"/>
            </a:endParaRPr>
          </a:p>
          <a:p>
            <a:pPr>
              <a:spcBef>
                <a:spcPts val="600"/>
              </a:spcBef>
              <a:defRPr/>
            </a:pPr>
            <a:r>
              <a:rPr lang="en-US" sz="3200" dirty="0">
                <a:cs typeface="Arial" charset="0"/>
              </a:rPr>
              <a:t>Part A and B benefits and costs</a:t>
            </a:r>
          </a:p>
          <a:p>
            <a:pPr>
              <a:lnSpc>
                <a:spcPct val="100000"/>
              </a:lnSpc>
            </a:pPr>
            <a:endParaRPr lang="en-US" dirty="0"/>
          </a:p>
        </p:txBody>
      </p:sp>
    </p:spTree>
    <p:extLst>
      <p:ext uri="{BB962C8B-B14F-4D97-AF65-F5344CB8AC3E}">
        <p14:creationId xmlns:p14="http://schemas.microsoft.com/office/powerpoint/2010/main" val="3873764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883513"/>
          </a:xfrm>
        </p:spPr>
        <p:txBody>
          <a:bodyPr>
            <a:normAutofit/>
          </a:bodyPr>
          <a:lstStyle/>
          <a:p>
            <a:r>
              <a:rPr lang="en-US" sz="4000" dirty="0">
                <a:cs typeface="Arial" charset="0"/>
              </a:rPr>
              <a:t>What is Medicare?</a:t>
            </a:r>
            <a:endParaRPr lang="en-US" sz="4000" b="1" dirty="0"/>
          </a:p>
        </p:txBody>
      </p:sp>
      <p:sp>
        <p:nvSpPr>
          <p:cNvPr id="3" name="Content Placeholder 2"/>
          <p:cNvSpPr>
            <a:spLocks noGrp="1"/>
          </p:cNvSpPr>
          <p:nvPr>
            <p:ph idx="1"/>
          </p:nvPr>
        </p:nvSpPr>
        <p:spPr>
          <a:xfrm>
            <a:off x="1295400" y="1734207"/>
            <a:ext cx="9601200" cy="4056993"/>
          </a:xfrm>
        </p:spPr>
        <p:txBody>
          <a:bodyPr/>
          <a:lstStyle/>
          <a:p>
            <a:pPr>
              <a:defRPr/>
            </a:pPr>
            <a:r>
              <a:rPr lang="en-US" sz="2800" b="1" dirty="0">
                <a:cs typeface="Arial" charset="0"/>
              </a:rPr>
              <a:t>Health insurance for three groups of people</a:t>
            </a:r>
          </a:p>
          <a:p>
            <a:pPr lvl="1">
              <a:defRPr/>
            </a:pPr>
            <a:r>
              <a:rPr lang="en-US" sz="2800" dirty="0">
                <a:cs typeface="Arial" charset="0"/>
              </a:rPr>
              <a:t>65 and older</a:t>
            </a:r>
          </a:p>
          <a:p>
            <a:pPr lvl="1">
              <a:defRPr/>
            </a:pPr>
            <a:r>
              <a:rPr lang="en-US" sz="2800" dirty="0">
                <a:cs typeface="Arial" charset="0"/>
              </a:rPr>
              <a:t>Under 65 with certain disabilities</a:t>
            </a:r>
          </a:p>
          <a:p>
            <a:pPr lvl="1">
              <a:defRPr/>
            </a:pPr>
            <a:r>
              <a:rPr lang="en-US" sz="2800" dirty="0">
                <a:cs typeface="Arial" charset="0"/>
              </a:rPr>
              <a:t>Any age with End-Stage Renal Disease </a:t>
            </a:r>
          </a:p>
          <a:p>
            <a:pPr>
              <a:defRPr/>
            </a:pPr>
            <a:r>
              <a:rPr lang="en-US" sz="2800" b="1" dirty="0">
                <a:cs typeface="Arial" charset="0"/>
              </a:rPr>
              <a:t>Administered by</a:t>
            </a:r>
          </a:p>
          <a:p>
            <a:pPr lvl="1">
              <a:defRPr/>
            </a:pPr>
            <a:r>
              <a:rPr lang="en-US" sz="2800" dirty="0">
                <a:cs typeface="Arial" charset="0"/>
              </a:rPr>
              <a:t>Centers for Medicare &amp; Medicaid Services </a:t>
            </a:r>
          </a:p>
          <a:p>
            <a:pPr>
              <a:lnSpc>
                <a:spcPct val="100000"/>
              </a:lnSpc>
            </a:pPr>
            <a:endParaRPr lang="en-US" dirty="0"/>
          </a:p>
        </p:txBody>
      </p:sp>
    </p:spTree>
    <p:extLst>
      <p:ext uri="{BB962C8B-B14F-4D97-AF65-F5344CB8AC3E}">
        <p14:creationId xmlns:p14="http://schemas.microsoft.com/office/powerpoint/2010/main" val="379280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41623"/>
          </a:xfrm>
        </p:spPr>
        <p:txBody>
          <a:bodyPr>
            <a:normAutofit/>
          </a:bodyPr>
          <a:lstStyle/>
          <a:p>
            <a:r>
              <a:rPr lang="en-US" sz="4000" dirty="0"/>
              <a:t>The Four Parts of Medicare</a:t>
            </a:r>
            <a:endParaRPr lang="en-US" sz="4000" b="1" dirty="0"/>
          </a:p>
        </p:txBody>
      </p:sp>
      <p:pic>
        <p:nvPicPr>
          <p:cNvPr id="4" name="Picture 2" descr="Graphic showing four parts of Medicare: Part A - hospital insurance, Part B- medical insurance, part C - Medicare Advantage plans (like HMOs/PPOs), and Part D - Medicare prescription drug coverag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39259" y="1519013"/>
            <a:ext cx="6513481" cy="421963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829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045" y="244690"/>
            <a:ext cx="10515600" cy="924844"/>
          </a:xfrm>
        </p:spPr>
        <p:txBody>
          <a:bodyPr>
            <a:normAutofit/>
          </a:bodyPr>
          <a:lstStyle/>
          <a:p>
            <a:r>
              <a:rPr lang="en-US" sz="4000" dirty="0"/>
              <a:t>Automatic Enrollment – Parts A and B</a:t>
            </a:r>
            <a:endParaRPr lang="en-US" sz="4000" b="1" dirty="0"/>
          </a:p>
        </p:txBody>
      </p:sp>
      <p:sp>
        <p:nvSpPr>
          <p:cNvPr id="3" name="Content Placeholder 2"/>
          <p:cNvSpPr>
            <a:spLocks noGrp="1"/>
          </p:cNvSpPr>
          <p:nvPr>
            <p:ph idx="1"/>
          </p:nvPr>
        </p:nvSpPr>
        <p:spPr>
          <a:xfrm>
            <a:off x="1063079" y="1340069"/>
            <a:ext cx="10515600" cy="4754725"/>
          </a:xfrm>
        </p:spPr>
        <p:txBody>
          <a:bodyPr>
            <a:normAutofit/>
          </a:bodyPr>
          <a:lstStyle/>
          <a:p>
            <a:pPr>
              <a:defRPr/>
            </a:pPr>
            <a:r>
              <a:rPr lang="en-US" sz="3000" b="1" dirty="0"/>
              <a:t>Automatic for those receiving</a:t>
            </a:r>
          </a:p>
          <a:p>
            <a:pPr lvl="1">
              <a:defRPr/>
            </a:pPr>
            <a:r>
              <a:rPr lang="en-US" sz="3000" dirty="0"/>
              <a:t>Social Security benefits</a:t>
            </a:r>
          </a:p>
          <a:p>
            <a:pPr>
              <a:defRPr/>
            </a:pPr>
            <a:r>
              <a:rPr lang="en-US" sz="3000" b="1" dirty="0"/>
              <a:t>Railroad Retirement Board benefits</a:t>
            </a:r>
          </a:p>
          <a:p>
            <a:pPr>
              <a:defRPr/>
            </a:pPr>
            <a:r>
              <a:rPr lang="en-US" sz="3000" b="1" dirty="0"/>
              <a:t>Initial Enrollment Period package </a:t>
            </a:r>
          </a:p>
          <a:p>
            <a:pPr lvl="2">
              <a:defRPr/>
            </a:pPr>
            <a:r>
              <a:rPr lang="en-US" sz="3000" dirty="0"/>
              <a:t>Age 65 - Mailed 3 months before</a:t>
            </a:r>
          </a:p>
          <a:p>
            <a:pPr lvl="2">
              <a:defRPr/>
            </a:pPr>
            <a:endParaRPr lang="en-US" sz="3000" dirty="0"/>
          </a:p>
          <a:p>
            <a:pPr lvl="2">
              <a:defRPr/>
            </a:pPr>
            <a:r>
              <a:rPr lang="en-US" sz="3000" dirty="0"/>
              <a:t>25th month of disability benefits</a:t>
            </a:r>
          </a:p>
          <a:p>
            <a:pPr>
              <a:defRPr/>
            </a:pPr>
            <a:r>
              <a:rPr lang="en-US" sz="3000" b="1" dirty="0"/>
              <a:t>Others must enroll themselves </a:t>
            </a:r>
          </a:p>
          <a:p>
            <a:endParaRPr lang="en-US" dirty="0"/>
          </a:p>
        </p:txBody>
      </p:sp>
      <p:pic>
        <p:nvPicPr>
          <p:cNvPr id="5" name="Picture 2" descr="Image of &quot;Welcome to Medicare&quot; pamphl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802481">
            <a:off x="8412188" y="2963583"/>
            <a:ext cx="2052939" cy="1337161"/>
          </a:xfrm>
          <a:prstGeom prst="rect">
            <a:avLst/>
          </a:prstGeom>
          <a:noFill/>
          <a:ln w="3175" cmpd="sng">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8654042" y="4455378"/>
            <a:ext cx="2057400" cy="1295776"/>
          </a:xfrm>
          <a:prstGeom prst="rect">
            <a:avLst/>
          </a:prstGeom>
          <a:noFill/>
          <a:ln w="3175" cmpd="sng">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32070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820450"/>
          </a:xfrm>
        </p:spPr>
        <p:txBody>
          <a:bodyPr>
            <a:normAutofit/>
          </a:bodyPr>
          <a:lstStyle/>
          <a:p>
            <a:r>
              <a:rPr lang="en-US" sz="4400" dirty="0"/>
              <a:t>Medicare Card</a:t>
            </a:r>
            <a:endParaRPr lang="en-US" sz="4400" b="1" dirty="0"/>
          </a:p>
        </p:txBody>
      </p:sp>
      <p:sp>
        <p:nvSpPr>
          <p:cNvPr id="3" name="Content Placeholder 2"/>
          <p:cNvSpPr>
            <a:spLocks noGrp="1"/>
          </p:cNvSpPr>
          <p:nvPr>
            <p:ph idx="1"/>
          </p:nvPr>
        </p:nvSpPr>
        <p:spPr>
          <a:xfrm>
            <a:off x="1295400" y="1529255"/>
            <a:ext cx="9601200" cy="4261945"/>
          </a:xfrm>
        </p:spPr>
        <p:txBody>
          <a:bodyPr/>
          <a:lstStyle/>
          <a:p>
            <a:pPr marL="171450">
              <a:defRPr/>
            </a:pPr>
            <a:r>
              <a:rPr lang="en-US" sz="2800" b="1" dirty="0"/>
              <a:t>Keep it and accept Medicare Parts A and B</a:t>
            </a:r>
          </a:p>
          <a:p>
            <a:pPr marL="171450">
              <a:defRPr/>
            </a:pPr>
            <a:r>
              <a:rPr lang="en-US" sz="2800" b="1" dirty="0"/>
              <a:t>Return it to refuse Part B</a:t>
            </a:r>
          </a:p>
          <a:p>
            <a:pPr marL="640080" lvl="3" indent="-274320">
              <a:buSzPct val="100000"/>
              <a:defRPr/>
            </a:pPr>
            <a:r>
              <a:rPr lang="en-US" sz="2800" dirty="0"/>
              <a:t>Follow instructions on the back of the card</a:t>
            </a:r>
          </a:p>
          <a:p>
            <a:endParaRPr lang="en-US" dirty="0"/>
          </a:p>
        </p:txBody>
      </p:sp>
      <p:pic>
        <p:nvPicPr>
          <p:cNvPr id="11" name="Picture 5" descr="Image of Back of Medicare Car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08720" y="3678776"/>
            <a:ext cx="3581401" cy="2112424"/>
          </a:xfrm>
          <a:prstGeom prst="rect">
            <a:avLst/>
          </a:prstGeom>
          <a:noFill/>
          <a:ln>
            <a:solidFill>
              <a:schemeClr val="tx1"/>
            </a:solidFill>
          </a:ln>
          <a:effectLst>
            <a:outerShdw blurRad="50800" dist="762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12" name="TextBox 11"/>
          <p:cNvSpPr txBox="1"/>
          <p:nvPr/>
        </p:nvSpPr>
        <p:spPr>
          <a:xfrm>
            <a:off x="2806877" y="3200233"/>
            <a:ext cx="1536065" cy="461665"/>
          </a:xfrm>
          <a:prstGeom prst="rect">
            <a:avLst/>
          </a:prstGeom>
          <a:noFill/>
        </p:spPr>
        <p:txBody>
          <a:bodyPr wrap="square" rtlCol="0">
            <a:spAutoFit/>
          </a:bodyPr>
          <a:lstStyle/>
          <a:p>
            <a:pPr algn="ctr"/>
            <a:r>
              <a:rPr lang="en-US" sz="2400" b="1" dirty="0">
                <a:latin typeface="+mn-lt"/>
              </a:rPr>
              <a:t>Front</a:t>
            </a:r>
            <a:endParaRPr lang="en-US" b="1" dirty="0">
              <a:latin typeface="+mn-lt"/>
            </a:endParaRPr>
          </a:p>
        </p:txBody>
      </p:sp>
      <p:sp>
        <p:nvSpPr>
          <p:cNvPr id="13" name="TextBox 12"/>
          <p:cNvSpPr txBox="1"/>
          <p:nvPr/>
        </p:nvSpPr>
        <p:spPr>
          <a:xfrm>
            <a:off x="7099320" y="3189311"/>
            <a:ext cx="1536065" cy="461665"/>
          </a:xfrm>
          <a:prstGeom prst="rect">
            <a:avLst/>
          </a:prstGeom>
          <a:noFill/>
        </p:spPr>
        <p:txBody>
          <a:bodyPr wrap="square" rtlCol="0">
            <a:spAutoFit/>
          </a:bodyPr>
          <a:lstStyle/>
          <a:p>
            <a:pPr algn="ctr"/>
            <a:r>
              <a:rPr lang="en-US" sz="2400" b="1" dirty="0">
                <a:latin typeface="+mn-lt"/>
              </a:rPr>
              <a:t>Back</a:t>
            </a:r>
            <a:endParaRPr lang="en-US" b="1" dirty="0">
              <a:latin typeface="+mn-lt"/>
            </a:endParaRPr>
          </a:p>
        </p:txBody>
      </p:sp>
      <p:pic>
        <p:nvPicPr>
          <p:cNvPr id="4" name="Picture 5">
            <a:extLst>
              <a:ext uri="{FF2B5EF4-FFF2-40B4-BE49-F238E27FC236}">
                <a16:creationId xmlns:a16="http://schemas.microsoft.com/office/drawing/2014/main" id="{295DCFAE-ADC6-BE96-BEA0-98744028FA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2025034" y="3674726"/>
            <a:ext cx="3354052" cy="2112424"/>
          </a:xfrm>
          <a:prstGeom prst="rect">
            <a:avLst/>
          </a:prstGeom>
          <a:noFill/>
          <a:ln>
            <a:solidFill>
              <a:schemeClr val="tx1"/>
            </a:solidFill>
          </a:ln>
          <a:effectLst>
            <a:outerShdw blurRad="50800" dist="762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75600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820450"/>
          </a:xfrm>
        </p:spPr>
        <p:txBody>
          <a:bodyPr>
            <a:normAutofit/>
          </a:bodyPr>
          <a:lstStyle/>
          <a:p>
            <a:r>
              <a:rPr lang="en-US" sz="4000" dirty="0"/>
              <a:t>When Enrolling is Not Automatic</a:t>
            </a:r>
          </a:p>
        </p:txBody>
      </p:sp>
      <p:sp>
        <p:nvSpPr>
          <p:cNvPr id="3" name="Content Placeholder 2"/>
          <p:cNvSpPr>
            <a:spLocks noGrp="1"/>
          </p:cNvSpPr>
          <p:nvPr>
            <p:ph idx="1"/>
          </p:nvPr>
        </p:nvSpPr>
        <p:spPr>
          <a:xfrm>
            <a:off x="1295400" y="1671145"/>
            <a:ext cx="9601200" cy="4120055"/>
          </a:xfrm>
        </p:spPr>
        <p:txBody>
          <a:bodyPr>
            <a:normAutofit fontScale="92500" lnSpcReduction="10000"/>
          </a:bodyPr>
          <a:lstStyle/>
          <a:p>
            <a:pPr>
              <a:defRPr/>
            </a:pPr>
            <a:r>
              <a:rPr lang="en-US" sz="2800" b="1" dirty="0"/>
              <a:t>Some people need to sign up for Medicare</a:t>
            </a:r>
          </a:p>
          <a:p>
            <a:pPr lvl="1">
              <a:defRPr/>
            </a:pPr>
            <a:r>
              <a:rPr lang="en-US" sz="2800" dirty="0"/>
              <a:t>Those not automatically enrolled</a:t>
            </a:r>
          </a:p>
          <a:p>
            <a:pPr lvl="2">
              <a:defRPr/>
            </a:pPr>
            <a:r>
              <a:rPr lang="en-US" sz="2800" dirty="0"/>
              <a:t>For example, if not getting Social Security or Railroad Retirement Board (RBB) benefits</a:t>
            </a:r>
          </a:p>
          <a:p>
            <a:pPr lvl="1">
              <a:defRPr/>
            </a:pPr>
            <a:r>
              <a:rPr lang="en-US" sz="2800" dirty="0"/>
              <a:t>Even if you’re eligible to get Part A premium-free</a:t>
            </a:r>
          </a:p>
          <a:p>
            <a:pPr>
              <a:defRPr/>
            </a:pPr>
            <a:r>
              <a:rPr lang="en-US" sz="2800" b="1" dirty="0"/>
              <a:t>Enroll through Social Security</a:t>
            </a:r>
          </a:p>
          <a:p>
            <a:pPr lvl="1">
              <a:defRPr/>
            </a:pPr>
            <a:r>
              <a:rPr lang="en-US" sz="2800" dirty="0"/>
              <a:t>RRB for railroad retirees</a:t>
            </a:r>
          </a:p>
          <a:p>
            <a:pPr>
              <a:defRPr/>
            </a:pPr>
            <a:r>
              <a:rPr lang="en-US" sz="2800" b="1" dirty="0"/>
              <a:t>Apply 3 months before you turn 65</a:t>
            </a:r>
          </a:p>
          <a:p>
            <a:pPr lvl="1">
              <a:defRPr/>
            </a:pPr>
            <a:r>
              <a:rPr lang="en-US" sz="2800" dirty="0"/>
              <a:t>Don’t have to be retired</a:t>
            </a:r>
          </a:p>
          <a:p>
            <a:endParaRPr lang="en-US" dirty="0"/>
          </a:p>
        </p:txBody>
      </p:sp>
    </p:spTree>
    <p:extLst>
      <p:ext uri="{BB962C8B-B14F-4D97-AF65-F5344CB8AC3E}">
        <p14:creationId xmlns:p14="http://schemas.microsoft.com/office/powerpoint/2010/main" val="2399517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955670"/>
          </a:xfrm>
        </p:spPr>
        <p:txBody>
          <a:bodyPr>
            <a:normAutofit/>
          </a:bodyPr>
          <a:lstStyle/>
          <a:p>
            <a:r>
              <a:rPr lang="en-US" sz="4000" dirty="0"/>
              <a:t>General Enrollment Period (GEP)</a:t>
            </a:r>
          </a:p>
        </p:txBody>
      </p:sp>
      <p:sp>
        <p:nvSpPr>
          <p:cNvPr id="3" name="Content Placeholder 2"/>
          <p:cNvSpPr>
            <a:spLocks noGrp="1"/>
          </p:cNvSpPr>
          <p:nvPr>
            <p:ph idx="1"/>
          </p:nvPr>
        </p:nvSpPr>
        <p:spPr>
          <a:xfrm>
            <a:off x="1295399" y="1811215"/>
            <a:ext cx="10237839" cy="3979985"/>
          </a:xfrm>
        </p:spPr>
        <p:txBody>
          <a:bodyPr/>
          <a:lstStyle/>
          <a:p>
            <a:pPr marL="457200" lvl="1" indent="-457200">
              <a:lnSpc>
                <a:spcPct val="100000"/>
              </a:lnSpc>
              <a:spcBef>
                <a:spcPts val="600"/>
              </a:spcBef>
            </a:pPr>
            <a:r>
              <a:rPr lang="en-US" sz="2800" b="1" dirty="0"/>
              <a:t>January 1 through March 31 each year</a:t>
            </a:r>
          </a:p>
          <a:p>
            <a:pPr marL="457200" lvl="1" indent="-457200">
              <a:lnSpc>
                <a:spcPct val="100000"/>
              </a:lnSpc>
              <a:spcBef>
                <a:spcPts val="600"/>
              </a:spcBef>
            </a:pPr>
            <a:r>
              <a:rPr lang="en-US" sz="2800" b="1" dirty="0"/>
              <a:t>Coverage effective July 1</a:t>
            </a:r>
          </a:p>
          <a:p>
            <a:pPr marL="457200" lvl="1" indent="-457200">
              <a:lnSpc>
                <a:spcPct val="100000"/>
              </a:lnSpc>
              <a:spcBef>
                <a:spcPts val="600"/>
              </a:spcBef>
            </a:pPr>
            <a:r>
              <a:rPr lang="en-US" sz="2800" b="1" dirty="0"/>
              <a:t>Premium penalty</a:t>
            </a:r>
          </a:p>
          <a:p>
            <a:pPr marL="914400" lvl="2" indent="-457200">
              <a:lnSpc>
                <a:spcPct val="100000"/>
              </a:lnSpc>
              <a:spcBef>
                <a:spcPts val="600"/>
              </a:spcBef>
            </a:pPr>
            <a:r>
              <a:rPr lang="en-US" sz="2800" dirty="0"/>
              <a:t>10 percent for each 12-months eligible but not enrolled</a:t>
            </a:r>
          </a:p>
          <a:p>
            <a:pPr marL="914400" lvl="2" indent="-457200">
              <a:lnSpc>
                <a:spcPct val="100000"/>
              </a:lnSpc>
              <a:spcBef>
                <a:spcPts val="600"/>
              </a:spcBef>
            </a:pPr>
            <a:r>
              <a:rPr lang="en-US" sz="2800" dirty="0"/>
              <a:t>Must pay as long as you have Part B</a:t>
            </a:r>
          </a:p>
          <a:p>
            <a:pPr marL="1371600" lvl="3" indent="-457200">
              <a:lnSpc>
                <a:spcPct val="100000"/>
              </a:lnSpc>
              <a:spcBef>
                <a:spcPts val="600"/>
              </a:spcBef>
            </a:pPr>
            <a:r>
              <a:rPr lang="en-US" sz="2800" dirty="0"/>
              <a:t>Limited exceptions</a:t>
            </a:r>
          </a:p>
        </p:txBody>
      </p:sp>
    </p:spTree>
    <p:extLst>
      <p:ext uri="{BB962C8B-B14F-4D97-AF65-F5344CB8AC3E}">
        <p14:creationId xmlns:p14="http://schemas.microsoft.com/office/powerpoint/2010/main" val="3248905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9" y="503853"/>
            <a:ext cx="9601201" cy="1142385"/>
          </a:xfrm>
        </p:spPr>
        <p:txBody>
          <a:bodyPr>
            <a:normAutofit/>
          </a:bodyPr>
          <a:lstStyle/>
          <a:p>
            <a:r>
              <a:rPr lang="en-US" sz="3600" dirty="0"/>
              <a:t>Enrolling in Part B If You </a:t>
            </a:r>
            <a:br>
              <a:rPr lang="en-US" sz="3600" dirty="0"/>
            </a:br>
            <a:r>
              <a:rPr lang="en-US" sz="3600" dirty="0"/>
              <a:t>Have Employer Or Union Coverage </a:t>
            </a:r>
          </a:p>
        </p:txBody>
      </p:sp>
      <p:sp>
        <p:nvSpPr>
          <p:cNvPr id="3" name="Content Placeholder 2"/>
          <p:cNvSpPr>
            <a:spLocks noGrp="1"/>
          </p:cNvSpPr>
          <p:nvPr>
            <p:ph idx="1"/>
          </p:nvPr>
        </p:nvSpPr>
        <p:spPr/>
        <p:txBody>
          <a:bodyPr/>
          <a:lstStyle/>
          <a:p>
            <a:pPr>
              <a:spcBef>
                <a:spcPts val="600"/>
              </a:spcBef>
              <a:defRPr/>
            </a:pPr>
            <a:r>
              <a:rPr lang="en-US" sz="2800" b="1" spc="-20" dirty="0"/>
              <a:t>May affect your Part B enrollment rights</a:t>
            </a:r>
          </a:p>
          <a:p>
            <a:pPr lvl="1">
              <a:spcBef>
                <a:spcPts val="600"/>
              </a:spcBef>
              <a:defRPr/>
            </a:pPr>
            <a:r>
              <a:rPr lang="en-US" sz="2800" spc="-20" dirty="0"/>
              <a:t>You may want to delay enrolling in Part B if</a:t>
            </a:r>
          </a:p>
          <a:p>
            <a:pPr lvl="2">
              <a:spcBef>
                <a:spcPts val="600"/>
              </a:spcBef>
              <a:defRPr/>
            </a:pPr>
            <a:r>
              <a:rPr lang="en-US" sz="2800" spc="-20" dirty="0"/>
              <a:t>You have employer or union coverage, and</a:t>
            </a:r>
          </a:p>
          <a:p>
            <a:pPr lvl="2">
              <a:spcBef>
                <a:spcPts val="600"/>
              </a:spcBef>
              <a:defRPr/>
            </a:pPr>
            <a:r>
              <a:rPr lang="en-US" sz="2800" spc="-20" dirty="0"/>
              <a:t>You or your spouse, or family member, if you are disabled, is still working</a:t>
            </a:r>
          </a:p>
          <a:p>
            <a:pPr lvl="0">
              <a:spcBef>
                <a:spcPts val="600"/>
              </a:spcBef>
              <a:defRPr/>
            </a:pPr>
            <a:r>
              <a:rPr lang="en-US" sz="2800" b="1" spc="-20" dirty="0"/>
              <a:t>See how your insurance works with Medicare</a:t>
            </a:r>
          </a:p>
          <a:p>
            <a:pPr lvl="1">
              <a:spcBef>
                <a:spcPts val="600"/>
              </a:spcBef>
              <a:defRPr/>
            </a:pPr>
            <a:r>
              <a:rPr lang="en-US" sz="2800" spc="-20" dirty="0"/>
              <a:t>Contact your employer/union benefits administrator</a:t>
            </a:r>
          </a:p>
          <a:p>
            <a:pPr lvl="0">
              <a:spcBef>
                <a:spcPts val="600"/>
              </a:spcBef>
              <a:defRPr/>
            </a:pPr>
            <a:endParaRPr lang="en-US" sz="2800" spc="-20" dirty="0"/>
          </a:p>
        </p:txBody>
      </p:sp>
    </p:spTree>
    <p:extLst>
      <p:ext uri="{BB962C8B-B14F-4D97-AF65-F5344CB8AC3E}">
        <p14:creationId xmlns:p14="http://schemas.microsoft.com/office/powerpoint/2010/main" val="1763768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97409"/>
          </a:xfrm>
        </p:spPr>
        <p:txBody>
          <a:bodyPr>
            <a:normAutofit/>
          </a:bodyPr>
          <a:lstStyle/>
          <a:p>
            <a:r>
              <a:rPr lang="en-US" sz="3600" dirty="0"/>
              <a:t>When Employer or Union Coverage Ends</a:t>
            </a:r>
          </a:p>
        </p:txBody>
      </p:sp>
      <p:sp>
        <p:nvSpPr>
          <p:cNvPr id="3" name="Content Placeholder 2"/>
          <p:cNvSpPr>
            <a:spLocks noGrp="1"/>
          </p:cNvSpPr>
          <p:nvPr>
            <p:ph idx="1"/>
          </p:nvPr>
        </p:nvSpPr>
        <p:spPr>
          <a:xfrm>
            <a:off x="1295400" y="1617785"/>
            <a:ext cx="9601200" cy="4173416"/>
          </a:xfrm>
        </p:spPr>
        <p:txBody>
          <a:bodyPr>
            <a:normAutofit fontScale="92500" lnSpcReduction="10000"/>
          </a:bodyPr>
          <a:lstStyle/>
          <a:p>
            <a:r>
              <a:rPr lang="en-US" sz="2800" b="1" dirty="0"/>
              <a:t>When your employment ends</a:t>
            </a:r>
          </a:p>
          <a:p>
            <a:pPr lvl="1"/>
            <a:r>
              <a:rPr lang="en-US" sz="2800" dirty="0"/>
              <a:t>You may get a chance to elect Consolidated Omnibus Budget Reconciliation Act (COBRA)</a:t>
            </a:r>
          </a:p>
          <a:p>
            <a:pPr lvl="1"/>
            <a:r>
              <a:rPr lang="en-US" sz="2800" dirty="0"/>
              <a:t>You may get a Special Enrollment Period</a:t>
            </a:r>
          </a:p>
          <a:p>
            <a:pPr lvl="2"/>
            <a:r>
              <a:rPr lang="en-US" sz="2800" dirty="0"/>
              <a:t>Sign up for Part B without a penalty</a:t>
            </a:r>
          </a:p>
          <a:p>
            <a:r>
              <a:rPr lang="en-US" sz="2800" b="1" dirty="0" err="1"/>
              <a:t>Medigap</a:t>
            </a:r>
            <a:r>
              <a:rPr lang="en-US" sz="2800" b="1" dirty="0"/>
              <a:t> Open Enrollment Period</a:t>
            </a:r>
          </a:p>
          <a:p>
            <a:pPr lvl="1"/>
            <a:r>
              <a:rPr lang="en-US" sz="2800" dirty="0"/>
              <a:t>Starts when you are enrolled in Part B regardless of age</a:t>
            </a:r>
          </a:p>
          <a:p>
            <a:pPr lvl="1"/>
            <a:r>
              <a:rPr lang="en-US" sz="2800" dirty="0"/>
              <a:t>Once started, it cannot be delayed or repeated</a:t>
            </a:r>
          </a:p>
          <a:p>
            <a:pPr lvl="1"/>
            <a:r>
              <a:rPr lang="en-US" sz="2800" dirty="0"/>
              <a:t>6-month period beginning from your Part B effective date</a:t>
            </a:r>
          </a:p>
          <a:p>
            <a:endParaRPr lang="en-US" dirty="0"/>
          </a:p>
        </p:txBody>
      </p:sp>
    </p:spTree>
    <p:extLst>
      <p:ext uri="{BB962C8B-B14F-4D97-AF65-F5344CB8AC3E}">
        <p14:creationId xmlns:p14="http://schemas.microsoft.com/office/powerpoint/2010/main" val="2621234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920501"/>
          </a:xfrm>
        </p:spPr>
        <p:txBody>
          <a:bodyPr>
            <a:normAutofit/>
          </a:bodyPr>
          <a:lstStyle/>
          <a:p>
            <a:r>
              <a:rPr lang="en-US" sz="4000" dirty="0"/>
              <a:t>Part A and Part B Benefits and Costs</a:t>
            </a:r>
          </a:p>
        </p:txBody>
      </p:sp>
      <p:sp>
        <p:nvSpPr>
          <p:cNvPr id="3" name="Content Placeholder 2"/>
          <p:cNvSpPr>
            <a:spLocks noGrp="1"/>
          </p:cNvSpPr>
          <p:nvPr>
            <p:ph idx="1"/>
          </p:nvPr>
        </p:nvSpPr>
        <p:spPr>
          <a:xfrm>
            <a:off x="1295400" y="1811215"/>
            <a:ext cx="9601200" cy="3979985"/>
          </a:xfrm>
        </p:spPr>
        <p:txBody>
          <a:bodyPr/>
          <a:lstStyle/>
          <a:p>
            <a:r>
              <a:rPr lang="en-US" sz="2800" b="1" dirty="0"/>
              <a:t>Medicare Part A (Hospital Insurance)</a:t>
            </a:r>
          </a:p>
          <a:p>
            <a:pPr lvl="1"/>
            <a:r>
              <a:rPr lang="en-US" sz="2800" dirty="0"/>
              <a:t>What’s covered</a:t>
            </a:r>
          </a:p>
          <a:p>
            <a:pPr lvl="1"/>
            <a:r>
              <a:rPr lang="en-US" sz="2800" dirty="0"/>
              <a:t>Part A costs</a:t>
            </a:r>
          </a:p>
          <a:p>
            <a:r>
              <a:rPr lang="en-US" sz="2800" b="1" dirty="0"/>
              <a:t>Medicare Part B (Medical Insurance)</a:t>
            </a:r>
          </a:p>
          <a:p>
            <a:pPr lvl="1"/>
            <a:r>
              <a:rPr lang="en-US" sz="2800" dirty="0"/>
              <a:t>What’s covered </a:t>
            </a:r>
          </a:p>
          <a:p>
            <a:pPr lvl="1"/>
            <a:r>
              <a:rPr lang="en-US" sz="2800" dirty="0"/>
              <a:t>Part B costs </a:t>
            </a:r>
          </a:p>
          <a:p>
            <a:endParaRPr lang="en-US" dirty="0"/>
          </a:p>
        </p:txBody>
      </p:sp>
    </p:spTree>
    <p:extLst>
      <p:ext uri="{BB962C8B-B14F-4D97-AF65-F5344CB8AC3E}">
        <p14:creationId xmlns:p14="http://schemas.microsoft.com/office/powerpoint/2010/main" val="4184167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descr="Table describing Medicare Part A-covered services, including inpatient hosptial stays, skilled nursing facility (SNF) care, home health services, hosptice care and blood.&#10;&#10;Details are repeated in the speakers' notes."/>
          <p:cNvGraphicFramePr>
            <a:graphicFrameLocks noGrp="1"/>
          </p:cNvGraphicFramePr>
          <p:nvPr>
            <p:extLst>
              <p:ext uri="{D42A27DB-BD31-4B8C-83A1-F6EECF244321}">
                <p14:modId xmlns:p14="http://schemas.microsoft.com/office/powerpoint/2010/main" val="2283675453"/>
              </p:ext>
            </p:extLst>
          </p:nvPr>
        </p:nvGraphicFramePr>
        <p:xfrm>
          <a:off x="894332" y="295031"/>
          <a:ext cx="10359822" cy="5671078"/>
        </p:xfrm>
        <a:graphic>
          <a:graphicData uri="http://schemas.openxmlformats.org/drawingml/2006/table">
            <a:tbl>
              <a:tblPr firstRow="1" bandRow="1">
                <a:tableStyleId>{5C22544A-7EE6-4342-B048-85BDC9FD1C3A}</a:tableStyleId>
              </a:tblPr>
              <a:tblGrid>
                <a:gridCol w="3326548">
                  <a:extLst>
                    <a:ext uri="{9D8B030D-6E8A-4147-A177-3AD203B41FA5}">
                      <a16:colId xmlns:a16="http://schemas.microsoft.com/office/drawing/2014/main" val="20000"/>
                    </a:ext>
                  </a:extLst>
                </a:gridCol>
                <a:gridCol w="7033274">
                  <a:extLst>
                    <a:ext uri="{9D8B030D-6E8A-4147-A177-3AD203B41FA5}">
                      <a16:colId xmlns:a16="http://schemas.microsoft.com/office/drawing/2014/main" val="20001"/>
                    </a:ext>
                  </a:extLst>
                </a:gridCol>
              </a:tblGrid>
              <a:tr h="611032">
                <a:tc gridSpan="2">
                  <a:txBody>
                    <a:bodyPr/>
                    <a:lstStyle/>
                    <a:p>
                      <a:pPr marL="0" marR="0" algn="ctr">
                        <a:lnSpc>
                          <a:spcPct val="115000"/>
                        </a:lnSpc>
                        <a:spcBef>
                          <a:spcPts val="0"/>
                        </a:spcBef>
                        <a:spcAft>
                          <a:spcPts val="0"/>
                        </a:spcAft>
                      </a:pPr>
                      <a:r>
                        <a:rPr lang="en-US" sz="3000" b="1" dirty="0">
                          <a:latin typeface="+mj-lt"/>
                          <a:ea typeface="Calibri"/>
                          <a:cs typeface="Times New Roman"/>
                        </a:rPr>
                        <a:t>Medicare Part A-Covered Services</a:t>
                      </a:r>
                      <a:endParaRPr lang="en-US" sz="1000" dirty="0">
                        <a:latin typeface="+mj-lt"/>
                        <a:ea typeface="Calibri"/>
                        <a:cs typeface="Times New Roman"/>
                      </a:endParaRPr>
                    </a:p>
                  </a:txBody>
                  <a:tcPr marL="43693" marR="43693" marT="0" marB="0"/>
                </a:tc>
                <a:tc hMerge="1">
                  <a:txBody>
                    <a:bodyPr/>
                    <a:lstStyle/>
                    <a:p>
                      <a:endParaRPr lang="en-US"/>
                    </a:p>
                  </a:txBody>
                  <a:tcPr/>
                </a:tc>
                <a:extLst>
                  <a:ext uri="{0D108BD9-81ED-4DB2-BD59-A6C34878D82A}">
                    <a16:rowId xmlns:a16="http://schemas.microsoft.com/office/drawing/2014/main" val="10000"/>
                  </a:ext>
                </a:extLst>
              </a:tr>
              <a:tr h="1580612">
                <a:tc>
                  <a:txBody>
                    <a:bodyPr/>
                    <a:lstStyle/>
                    <a:p>
                      <a:pPr marL="111125" marR="0" indent="-47625">
                        <a:lnSpc>
                          <a:spcPct val="100000"/>
                        </a:lnSpc>
                        <a:spcBef>
                          <a:spcPts val="0"/>
                        </a:spcBef>
                        <a:spcAft>
                          <a:spcPts val="0"/>
                        </a:spcAft>
                      </a:pPr>
                      <a:r>
                        <a:rPr lang="en-US" sz="1900" b="1" dirty="0">
                          <a:latin typeface="+mj-lt"/>
                          <a:ea typeface="Calibri"/>
                          <a:cs typeface="Times New Roman"/>
                        </a:rPr>
                        <a:t>Inpatient Hospital Stays </a:t>
                      </a:r>
                      <a:endParaRPr lang="en-US" sz="1900" dirty="0">
                        <a:latin typeface="+mj-lt"/>
                        <a:ea typeface="Calibri"/>
                        <a:cs typeface="Times New Roman"/>
                      </a:endParaRPr>
                    </a:p>
                  </a:txBody>
                  <a:tcPr marL="43693" marR="43693" marT="0" marB="0"/>
                </a:tc>
                <a:tc>
                  <a:txBody>
                    <a:bodyPr/>
                    <a:lstStyle/>
                    <a:p>
                      <a:pPr marL="0" marR="0">
                        <a:lnSpc>
                          <a:spcPct val="100000"/>
                        </a:lnSpc>
                        <a:spcBef>
                          <a:spcPts val="600"/>
                        </a:spcBef>
                        <a:spcAft>
                          <a:spcPts val="0"/>
                        </a:spcAft>
                      </a:pPr>
                      <a:r>
                        <a:rPr lang="en-US" sz="1500" dirty="0">
                          <a:latin typeface="+mj-lt"/>
                          <a:ea typeface="Calibri"/>
                          <a:cs typeface="Times New Roman"/>
                        </a:rPr>
                        <a:t>Semi-private room, meals, general nursing, and other hospital services and supplies. Includes care in critical access hospitals and inpatient rehabilitation facilities. Inpatient mental health care in psychiatric hospital (lifetime 190-day limit). G</a:t>
                      </a:r>
                      <a:r>
                        <a:rPr lang="en-US" sz="1500" dirty="0"/>
                        <a:t>enerally covers all drugs provided during an inpatient stay received as part of your treatment. </a:t>
                      </a:r>
                      <a:endParaRPr lang="en-US" sz="1500" dirty="0">
                        <a:latin typeface="+mj-lt"/>
                        <a:ea typeface="Calibri"/>
                        <a:cs typeface="Times New Roman"/>
                      </a:endParaRPr>
                    </a:p>
                  </a:txBody>
                  <a:tcPr marL="43693" marR="43693" marT="0" marB="0"/>
                </a:tc>
                <a:extLst>
                  <a:ext uri="{0D108BD9-81ED-4DB2-BD59-A6C34878D82A}">
                    <a16:rowId xmlns:a16="http://schemas.microsoft.com/office/drawing/2014/main" val="10001"/>
                  </a:ext>
                </a:extLst>
              </a:tr>
              <a:tr h="907256">
                <a:tc>
                  <a:txBody>
                    <a:bodyPr/>
                    <a:lstStyle/>
                    <a:p>
                      <a:pPr marL="111125" marR="0" indent="0">
                        <a:lnSpc>
                          <a:spcPct val="100000"/>
                        </a:lnSpc>
                        <a:spcBef>
                          <a:spcPts val="0"/>
                        </a:spcBef>
                        <a:spcAft>
                          <a:spcPts val="0"/>
                        </a:spcAft>
                      </a:pPr>
                      <a:r>
                        <a:rPr lang="en-US" sz="1900" b="1" dirty="0">
                          <a:latin typeface="+mj-lt"/>
                          <a:ea typeface="Calibri"/>
                          <a:cs typeface="Times New Roman"/>
                        </a:rPr>
                        <a:t>Skilled Nursing Facility (SNF) Care</a:t>
                      </a:r>
                      <a:endParaRPr lang="en-US" sz="1900" dirty="0">
                        <a:latin typeface="+mj-lt"/>
                        <a:ea typeface="Calibri"/>
                        <a:cs typeface="Times New Roman"/>
                      </a:endParaRPr>
                    </a:p>
                  </a:txBody>
                  <a:tcPr marL="43693" marR="43693" marT="0" marB="0"/>
                </a:tc>
                <a:tc>
                  <a:txBody>
                    <a:bodyPr/>
                    <a:lstStyle/>
                    <a:p>
                      <a:pPr marL="0" marR="0">
                        <a:lnSpc>
                          <a:spcPct val="100000"/>
                        </a:lnSpc>
                        <a:spcBef>
                          <a:spcPts val="600"/>
                        </a:spcBef>
                        <a:spcAft>
                          <a:spcPts val="0"/>
                        </a:spcAft>
                      </a:pPr>
                      <a:r>
                        <a:rPr lang="en-US" sz="1500" dirty="0">
                          <a:latin typeface="+mj-lt"/>
                          <a:ea typeface="Calibri"/>
                          <a:cs typeface="Times New Roman"/>
                        </a:rPr>
                        <a:t>Semi-private room, meals, skilled nursing and rehabilitation services, and other services and supplies.</a:t>
                      </a:r>
                    </a:p>
                  </a:txBody>
                  <a:tcPr marL="43693" marR="43693" marT="0" marB="0"/>
                </a:tc>
                <a:extLst>
                  <a:ext uri="{0D108BD9-81ED-4DB2-BD59-A6C34878D82A}">
                    <a16:rowId xmlns:a16="http://schemas.microsoft.com/office/drawing/2014/main" val="10002"/>
                  </a:ext>
                </a:extLst>
              </a:tr>
              <a:tr h="1354811">
                <a:tc>
                  <a:txBody>
                    <a:bodyPr/>
                    <a:lstStyle/>
                    <a:p>
                      <a:pPr marL="111125" marR="0" indent="0">
                        <a:lnSpc>
                          <a:spcPct val="100000"/>
                        </a:lnSpc>
                        <a:spcBef>
                          <a:spcPts val="0"/>
                        </a:spcBef>
                        <a:spcAft>
                          <a:spcPts val="0"/>
                        </a:spcAft>
                      </a:pPr>
                      <a:r>
                        <a:rPr lang="en-US" sz="1900" b="1" dirty="0">
                          <a:latin typeface="+mj-lt"/>
                          <a:cs typeface="Arial" charset="0"/>
                        </a:rPr>
                        <a:t>Home Health Services</a:t>
                      </a:r>
                      <a:endParaRPr lang="en-US" sz="1900" dirty="0">
                        <a:latin typeface="+mj-lt"/>
                        <a:ea typeface="Calibri"/>
                        <a:cs typeface="Times New Roman"/>
                      </a:endParaRPr>
                    </a:p>
                  </a:txBody>
                  <a:tcPr marL="43693" marR="43693" marT="0" marB="0"/>
                </a:tc>
                <a:tc>
                  <a:txBody>
                    <a:bodyPr/>
                    <a:lstStyle/>
                    <a:p>
                      <a:pPr marL="0" marR="0" indent="0" algn="l" defTabSz="914400" rtl="0" eaLnBrk="1" fontAlgn="auto" latinLnBrk="0" hangingPunct="1">
                        <a:lnSpc>
                          <a:spcPct val="100000"/>
                        </a:lnSpc>
                        <a:spcBef>
                          <a:spcPts val="600"/>
                        </a:spcBef>
                        <a:spcAft>
                          <a:spcPts val="0"/>
                        </a:spcAft>
                        <a:buClrTx/>
                        <a:buSzTx/>
                        <a:buFontTx/>
                        <a:buNone/>
                        <a:tabLst/>
                        <a:defRPr/>
                      </a:pPr>
                      <a:r>
                        <a:rPr lang="en-US" sz="1500" b="0" i="0" u="none" strike="noStrike" kern="1200" baseline="0" dirty="0">
                          <a:solidFill>
                            <a:schemeClr val="dk1"/>
                          </a:solidFill>
                          <a:latin typeface="+mn-lt"/>
                          <a:ea typeface="+mn-ea"/>
                          <a:cs typeface="+mn-cs"/>
                        </a:rPr>
                        <a:t>Part-time or intermittent skilled nursing care, and/or physical therapy, speech-language pathology services, and/or services for people with a continuing need for occupational therapy, </a:t>
                      </a:r>
                      <a:r>
                        <a:rPr lang="en-US" sz="1500" dirty="0">
                          <a:latin typeface="+mj-lt"/>
                          <a:cs typeface="Arial" charset="0"/>
                        </a:rPr>
                        <a:t>some home health aide services, medical social services, and medical supplies for use at home.</a:t>
                      </a:r>
                      <a:endParaRPr lang="en-US" sz="1500" dirty="0">
                        <a:latin typeface="+mj-lt"/>
                        <a:ea typeface="Calibri"/>
                        <a:cs typeface="Times New Roman"/>
                      </a:endParaRPr>
                    </a:p>
                  </a:txBody>
                  <a:tcPr marL="43693" marR="43693" marT="0" marB="0"/>
                </a:tc>
                <a:extLst>
                  <a:ext uri="{0D108BD9-81ED-4DB2-BD59-A6C34878D82A}">
                    <a16:rowId xmlns:a16="http://schemas.microsoft.com/office/drawing/2014/main" val="10003"/>
                  </a:ext>
                </a:extLst>
              </a:tr>
              <a:tr h="677405">
                <a:tc>
                  <a:txBody>
                    <a:bodyPr/>
                    <a:lstStyle/>
                    <a:p>
                      <a:pPr marL="111125" marR="0" indent="0">
                        <a:lnSpc>
                          <a:spcPct val="100000"/>
                        </a:lnSpc>
                        <a:spcBef>
                          <a:spcPts val="0"/>
                        </a:spcBef>
                        <a:spcAft>
                          <a:spcPts val="0"/>
                        </a:spcAft>
                      </a:pPr>
                      <a:r>
                        <a:rPr lang="en-US" sz="1900" b="1" dirty="0">
                          <a:latin typeface="+mj-lt"/>
                          <a:cs typeface="Arial" charset="0"/>
                        </a:rPr>
                        <a:t>Hospice Care</a:t>
                      </a:r>
                      <a:endParaRPr lang="en-US" sz="1900" dirty="0">
                        <a:latin typeface="+mj-lt"/>
                        <a:ea typeface="Calibri"/>
                        <a:cs typeface="Times New Roman"/>
                      </a:endParaRPr>
                    </a:p>
                  </a:txBody>
                  <a:tcPr marL="43693" marR="43693" marT="0" marB="0"/>
                </a:tc>
                <a:tc>
                  <a:txBody>
                    <a:bodyPr/>
                    <a:lstStyle/>
                    <a:p>
                      <a:pPr marL="0" marR="0">
                        <a:lnSpc>
                          <a:spcPct val="100000"/>
                        </a:lnSpc>
                        <a:spcBef>
                          <a:spcPts val="600"/>
                        </a:spcBef>
                        <a:spcAft>
                          <a:spcPts val="0"/>
                        </a:spcAft>
                      </a:pPr>
                      <a:r>
                        <a:rPr lang="en-US" sz="1500" dirty="0">
                          <a:latin typeface="+mj-lt"/>
                          <a:cs typeface="Arial" charset="0"/>
                        </a:rPr>
                        <a:t>For terminally ill and includes drugs for pain relief and symptom management, medical care, and support services from a Medicare-approved hospice.</a:t>
                      </a:r>
                      <a:endParaRPr lang="en-US" sz="1500" dirty="0">
                        <a:latin typeface="+mj-lt"/>
                        <a:ea typeface="Calibri"/>
                        <a:cs typeface="Times New Roman"/>
                      </a:endParaRPr>
                    </a:p>
                  </a:txBody>
                  <a:tcPr marL="43693" marR="43693" marT="0" marB="0"/>
                </a:tc>
                <a:extLst>
                  <a:ext uri="{0D108BD9-81ED-4DB2-BD59-A6C34878D82A}">
                    <a16:rowId xmlns:a16="http://schemas.microsoft.com/office/drawing/2014/main" val="10004"/>
                  </a:ext>
                </a:extLst>
              </a:tr>
              <a:tr h="539962">
                <a:tc>
                  <a:txBody>
                    <a:bodyPr/>
                    <a:lstStyle/>
                    <a:p>
                      <a:pPr marL="111125" marR="0" indent="0">
                        <a:lnSpc>
                          <a:spcPct val="100000"/>
                        </a:lnSpc>
                        <a:spcBef>
                          <a:spcPts val="0"/>
                        </a:spcBef>
                        <a:spcAft>
                          <a:spcPts val="0"/>
                        </a:spcAft>
                      </a:pPr>
                      <a:r>
                        <a:rPr lang="en-US" sz="1900" b="1" dirty="0">
                          <a:latin typeface="+mj-lt"/>
                          <a:cs typeface="Arial" charset="0"/>
                        </a:rPr>
                        <a:t>Blood </a:t>
                      </a:r>
                      <a:endParaRPr lang="en-US" sz="1900" dirty="0">
                        <a:latin typeface="+mj-lt"/>
                        <a:ea typeface="Calibri"/>
                        <a:cs typeface="Times New Roman"/>
                      </a:endParaRPr>
                    </a:p>
                  </a:txBody>
                  <a:tcPr marL="43693" marR="43693" marT="0" marB="0"/>
                </a:tc>
                <a:tc>
                  <a:txBody>
                    <a:bodyPr/>
                    <a:lstStyle/>
                    <a:p>
                      <a:pPr marL="0" marR="0" indent="0" algn="l" defTabSz="914400" rtl="0" eaLnBrk="1" fontAlgn="auto" latinLnBrk="0" hangingPunct="1">
                        <a:lnSpc>
                          <a:spcPct val="100000"/>
                        </a:lnSpc>
                        <a:spcBef>
                          <a:spcPts val="600"/>
                        </a:spcBef>
                        <a:spcAft>
                          <a:spcPts val="0"/>
                        </a:spcAft>
                        <a:buClrTx/>
                        <a:buSzTx/>
                        <a:buFontTx/>
                        <a:buNone/>
                        <a:tabLst/>
                        <a:defRPr/>
                      </a:pPr>
                      <a:r>
                        <a:rPr lang="en-US" sz="1500" kern="1200" baseline="0" dirty="0">
                          <a:solidFill>
                            <a:schemeClr val="tx1"/>
                          </a:solidFill>
                          <a:latin typeface="+mj-lt"/>
                          <a:ea typeface="+mn-ea"/>
                          <a:cs typeface="+mn-cs"/>
                        </a:rPr>
                        <a:t>In most cases, if you need blood as an inpatient, you won’t have to pay for it or replace it. </a:t>
                      </a:r>
                      <a:endParaRPr lang="en-US" sz="1500" dirty="0">
                        <a:latin typeface="+mj-lt"/>
                        <a:ea typeface="Calibri"/>
                        <a:cs typeface="Times New Roman"/>
                      </a:endParaRPr>
                    </a:p>
                  </a:txBody>
                  <a:tcPr marL="43693" marR="43693"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6348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79824"/>
          </a:xfrm>
        </p:spPr>
        <p:txBody>
          <a:bodyPr>
            <a:normAutofit/>
          </a:bodyPr>
          <a:lstStyle/>
          <a:p>
            <a:r>
              <a:rPr lang="en-US" sz="4000" dirty="0">
                <a:cs typeface="Arial" charset="0"/>
              </a:rPr>
              <a:t>Paying for Medicare Part A</a:t>
            </a:r>
            <a:endParaRPr lang="en-US" sz="4000" dirty="0"/>
          </a:p>
        </p:txBody>
      </p:sp>
      <p:sp>
        <p:nvSpPr>
          <p:cNvPr id="3" name="Content Placeholder 2"/>
          <p:cNvSpPr>
            <a:spLocks noGrp="1"/>
          </p:cNvSpPr>
          <p:nvPr>
            <p:ph idx="1"/>
          </p:nvPr>
        </p:nvSpPr>
        <p:spPr>
          <a:xfrm>
            <a:off x="1295400" y="1617785"/>
            <a:ext cx="9601200" cy="4173415"/>
          </a:xfrm>
        </p:spPr>
        <p:txBody>
          <a:bodyPr/>
          <a:lstStyle/>
          <a:p>
            <a:r>
              <a:rPr lang="en-US" sz="2800" b="1" dirty="0">
                <a:cs typeface="Arial" charset="0"/>
              </a:rPr>
              <a:t>Most people receive Part A premium free</a:t>
            </a:r>
          </a:p>
          <a:p>
            <a:pPr marL="573088" lvl="1" indent="-231775"/>
            <a:r>
              <a:rPr lang="en-US" sz="2800" dirty="0">
                <a:cs typeface="Arial" charset="0"/>
              </a:rPr>
              <a:t>If you paid Federal Insurance Contributions Act (FICA) taxes at least 10 years</a:t>
            </a:r>
          </a:p>
          <a:p>
            <a:r>
              <a:rPr lang="en-US" sz="2800" b="1" dirty="0">
                <a:cs typeface="Arial" charset="0"/>
              </a:rPr>
              <a:t>If you paid FICA less than 10 years</a:t>
            </a:r>
          </a:p>
          <a:p>
            <a:pPr marL="573088" lvl="1" indent="-231775"/>
            <a:r>
              <a:rPr lang="en-US" sz="2800" dirty="0">
                <a:cs typeface="Arial" charset="0"/>
              </a:rPr>
              <a:t>Can pay a premium to get Part A</a:t>
            </a:r>
          </a:p>
          <a:p>
            <a:pPr marL="573088" lvl="1" indent="-231775"/>
            <a:r>
              <a:rPr lang="en-US" sz="2800" dirty="0">
                <a:cs typeface="Arial" charset="0"/>
              </a:rPr>
              <a:t>May have a penalty</a:t>
            </a:r>
          </a:p>
          <a:p>
            <a:pPr marL="862013" lvl="2" indent="-290513"/>
            <a:r>
              <a:rPr lang="en-US" sz="2800" dirty="0">
                <a:cs typeface="Arial" charset="0"/>
              </a:rPr>
              <a:t>If not bought when first eligible</a:t>
            </a:r>
          </a:p>
          <a:p>
            <a:endParaRPr lang="en-US" dirty="0"/>
          </a:p>
        </p:txBody>
      </p:sp>
    </p:spTree>
    <p:extLst>
      <p:ext uri="{BB962C8B-B14F-4D97-AF65-F5344CB8AC3E}">
        <p14:creationId xmlns:p14="http://schemas.microsoft.com/office/powerpoint/2010/main" val="3348352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75846"/>
            <a:ext cx="9601200" cy="879231"/>
          </a:xfrm>
        </p:spPr>
        <p:txBody>
          <a:bodyPr>
            <a:normAutofit/>
          </a:bodyPr>
          <a:lstStyle/>
          <a:p>
            <a:r>
              <a:rPr lang="en-US" sz="4000" dirty="0">
                <a:cs typeface="Arial" charset="0"/>
              </a:rPr>
              <a:t>Paying for Inpatient Hospital Stays</a:t>
            </a:r>
            <a:endParaRPr lang="en-US" sz="4000" dirty="0"/>
          </a:p>
        </p:txBody>
      </p:sp>
      <p:graphicFrame>
        <p:nvGraphicFramePr>
          <p:cNvPr id="4" name="Content Placeholder 8" descr="Table showing Part D income-related monthly adjustment amount (IRMAA). Details are included in the speakers' notes."/>
          <p:cNvGraphicFramePr>
            <a:graphicFrameLocks/>
          </p:cNvGraphicFramePr>
          <p:nvPr>
            <p:extLst>
              <p:ext uri="{D42A27DB-BD31-4B8C-83A1-F6EECF244321}">
                <p14:modId xmlns:p14="http://schemas.microsoft.com/office/powerpoint/2010/main" val="1177901578"/>
              </p:ext>
            </p:extLst>
          </p:nvPr>
        </p:nvGraphicFramePr>
        <p:xfrm>
          <a:off x="1947861" y="1755183"/>
          <a:ext cx="7864244" cy="4172292"/>
        </p:xfrm>
        <a:graphic>
          <a:graphicData uri="http://schemas.openxmlformats.org/drawingml/2006/table">
            <a:tbl>
              <a:tblPr firstRow="1" bandRow="1">
                <a:tableStyleId>{5C22544A-7EE6-4342-B048-85BDC9FD1C3A}</a:tableStyleId>
              </a:tblPr>
              <a:tblGrid>
                <a:gridCol w="3964908">
                  <a:extLst>
                    <a:ext uri="{9D8B030D-6E8A-4147-A177-3AD203B41FA5}">
                      <a16:colId xmlns:a16="http://schemas.microsoft.com/office/drawing/2014/main" val="20000"/>
                    </a:ext>
                  </a:extLst>
                </a:gridCol>
                <a:gridCol w="3899336">
                  <a:extLst>
                    <a:ext uri="{9D8B030D-6E8A-4147-A177-3AD203B41FA5}">
                      <a16:colId xmlns:a16="http://schemas.microsoft.com/office/drawing/2014/main" val="20001"/>
                    </a:ext>
                  </a:extLst>
                </a:gridCol>
              </a:tblGrid>
              <a:tr h="1155664">
                <a:tc>
                  <a:txBody>
                    <a:bodyPr/>
                    <a:lstStyle/>
                    <a:p>
                      <a:pPr marL="0" marR="0" algn="ctr">
                        <a:lnSpc>
                          <a:spcPct val="100000"/>
                        </a:lnSpc>
                        <a:spcBef>
                          <a:spcPts val="0"/>
                        </a:spcBef>
                        <a:spcAft>
                          <a:spcPts val="0"/>
                        </a:spcAft>
                      </a:pPr>
                      <a:r>
                        <a:rPr lang="en-US" sz="2700" dirty="0"/>
                        <a:t>For Each</a:t>
                      </a:r>
                      <a:r>
                        <a:rPr lang="en-US" sz="2700" baseline="0" dirty="0"/>
                        <a:t> Benefit</a:t>
                      </a:r>
                    </a:p>
                    <a:p>
                      <a:pPr marL="0" marR="0" algn="ctr">
                        <a:lnSpc>
                          <a:spcPct val="100000"/>
                        </a:lnSpc>
                        <a:spcBef>
                          <a:spcPts val="0"/>
                        </a:spcBef>
                        <a:spcAft>
                          <a:spcPts val="0"/>
                        </a:spcAft>
                      </a:pPr>
                      <a:r>
                        <a:rPr lang="en-US" sz="2700" baseline="0" dirty="0"/>
                        <a:t>Period in 2025</a:t>
                      </a:r>
                      <a:endParaRPr lang="en-US" sz="2700" dirty="0">
                        <a:solidFill>
                          <a:schemeClr val="tx1"/>
                        </a:solidFill>
                        <a:latin typeface="Calibri"/>
                        <a:ea typeface="Calibri"/>
                        <a:cs typeface="Times New Roman"/>
                      </a:endParaRPr>
                    </a:p>
                  </a:txBody>
                  <a:tcPr marL="65822" marR="65822" marT="0" marB="0" anchor="ctr"/>
                </a:tc>
                <a:tc>
                  <a:txBody>
                    <a:bodyPr/>
                    <a:lstStyle/>
                    <a:p>
                      <a:pPr marL="0" marR="0" algn="ctr">
                        <a:lnSpc>
                          <a:spcPct val="115000"/>
                        </a:lnSpc>
                        <a:spcBef>
                          <a:spcPts val="0"/>
                        </a:spcBef>
                        <a:spcAft>
                          <a:spcPts val="0"/>
                        </a:spcAft>
                      </a:pPr>
                      <a:r>
                        <a:rPr lang="en-US" sz="2700" dirty="0">
                          <a:solidFill>
                            <a:schemeClr val="bg1"/>
                          </a:solidFill>
                          <a:latin typeface="Calibri"/>
                          <a:ea typeface="Calibri"/>
                          <a:cs typeface="Times New Roman"/>
                        </a:rPr>
                        <a:t>You Pay</a:t>
                      </a:r>
                    </a:p>
                  </a:txBody>
                  <a:tcPr marL="65822" marR="65822" marT="0" marB="0" anchor="ctr"/>
                </a:tc>
                <a:extLst>
                  <a:ext uri="{0D108BD9-81ED-4DB2-BD59-A6C34878D82A}">
                    <a16:rowId xmlns:a16="http://schemas.microsoft.com/office/drawing/2014/main" val="10000"/>
                  </a:ext>
                </a:extLst>
              </a:tr>
              <a:tr h="639190">
                <a:tc>
                  <a:txBody>
                    <a:bodyPr/>
                    <a:lstStyle/>
                    <a:p>
                      <a:pPr marL="0" marR="0" algn="ctr">
                        <a:lnSpc>
                          <a:spcPct val="115000"/>
                        </a:lnSpc>
                        <a:spcBef>
                          <a:spcPts val="0"/>
                        </a:spcBef>
                        <a:spcAft>
                          <a:spcPts val="0"/>
                        </a:spcAft>
                      </a:pPr>
                      <a:r>
                        <a:rPr lang="en-US" sz="2100" dirty="0"/>
                        <a:t> Days 1-60</a:t>
                      </a:r>
                      <a:endParaRPr lang="en-US" sz="1700" b="1" dirty="0">
                        <a:latin typeface="Calibri"/>
                        <a:ea typeface="Calibri"/>
                        <a:cs typeface="Times New Roman"/>
                      </a:endParaRPr>
                    </a:p>
                  </a:txBody>
                  <a:tcPr marL="65822" marR="65822"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2100" dirty="0"/>
                        <a:t> $0</a:t>
                      </a:r>
                      <a:r>
                        <a:rPr lang="en-US" sz="2100" baseline="0" dirty="0"/>
                        <a:t> co insurance</a:t>
                      </a:r>
                      <a:endParaRPr lang="en-US" sz="2100" dirty="0">
                        <a:latin typeface="+mn-lt"/>
                        <a:ea typeface="Calibri"/>
                        <a:cs typeface="Times New Roman"/>
                      </a:endParaRPr>
                    </a:p>
                  </a:txBody>
                  <a:tcPr marL="65822" marR="65822" marT="0" marB="0" anchor="ctr"/>
                </a:tc>
                <a:extLst>
                  <a:ext uri="{0D108BD9-81ED-4DB2-BD59-A6C34878D82A}">
                    <a16:rowId xmlns:a16="http://schemas.microsoft.com/office/drawing/2014/main" val="10001"/>
                  </a:ext>
                </a:extLst>
              </a:tr>
              <a:tr h="725674">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2100" dirty="0"/>
                        <a:t>   Days 61-90</a:t>
                      </a:r>
                      <a:endParaRPr lang="en-US" sz="1700" b="1" dirty="0">
                        <a:latin typeface="+mn-lt"/>
                        <a:ea typeface="Calibri"/>
                        <a:cs typeface="Times New Roman"/>
                      </a:endParaRPr>
                    </a:p>
                  </a:txBody>
                  <a:tcPr marL="65822" marR="65822" marT="0" marB="0" anchor="ctr"/>
                </a:tc>
                <a:tc>
                  <a:txBody>
                    <a:bodyPr/>
                    <a:lstStyle/>
                    <a:p>
                      <a:pPr marL="0" marR="0" algn="ctr">
                        <a:lnSpc>
                          <a:spcPct val="115000"/>
                        </a:lnSpc>
                        <a:spcBef>
                          <a:spcPts val="0"/>
                        </a:spcBef>
                        <a:spcAft>
                          <a:spcPts val="0"/>
                        </a:spcAft>
                      </a:pPr>
                      <a:r>
                        <a:rPr lang="en-US" sz="2100" dirty="0"/>
                        <a:t>$419 per day</a:t>
                      </a:r>
                      <a:endParaRPr lang="en-US" sz="2100" dirty="0">
                        <a:latin typeface="Calibri"/>
                        <a:ea typeface="Calibri"/>
                        <a:cs typeface="Times New Roman"/>
                      </a:endParaRPr>
                    </a:p>
                  </a:txBody>
                  <a:tcPr marL="65822" marR="65822" marT="0" marB="0" anchor="ctr"/>
                </a:tc>
                <a:extLst>
                  <a:ext uri="{0D108BD9-81ED-4DB2-BD59-A6C34878D82A}">
                    <a16:rowId xmlns:a16="http://schemas.microsoft.com/office/drawing/2014/main" val="10002"/>
                  </a:ext>
                </a:extLst>
              </a:tr>
              <a:tr h="929696">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2100" dirty="0"/>
                        <a:t>   Days 91 and beyond</a:t>
                      </a:r>
                      <a:endParaRPr lang="en-US" sz="1700" b="1" dirty="0">
                        <a:latin typeface="+mn-lt"/>
                        <a:ea typeface="Calibri"/>
                        <a:cs typeface="Times New Roman"/>
                      </a:endParaRPr>
                    </a:p>
                  </a:txBody>
                  <a:tcPr marL="65822" marR="65822" marT="0" marB="0" anchor="ctr"/>
                </a:tc>
                <a:tc>
                  <a:txBody>
                    <a:bodyPr/>
                    <a:lstStyle/>
                    <a:p>
                      <a:pPr marL="0" marR="0" algn="ctr">
                        <a:lnSpc>
                          <a:spcPct val="100000"/>
                        </a:lnSpc>
                        <a:spcBef>
                          <a:spcPts val="0"/>
                        </a:spcBef>
                        <a:spcAft>
                          <a:spcPts val="0"/>
                        </a:spcAft>
                      </a:pPr>
                      <a:r>
                        <a:rPr lang="en-US" sz="2100" dirty="0"/>
                        <a:t>$838 coinsurance per each “lifetime reserve day” (60 Lifetime reserve days)</a:t>
                      </a:r>
                      <a:endParaRPr lang="en-US" sz="2100" dirty="0">
                        <a:latin typeface="+mn-lt"/>
                        <a:ea typeface="Calibri"/>
                        <a:cs typeface="Times New Roman"/>
                      </a:endParaRPr>
                    </a:p>
                  </a:txBody>
                  <a:tcPr marL="65822" marR="65822" marT="0" marB="0" anchor="ctr"/>
                </a:tc>
                <a:extLst>
                  <a:ext uri="{0D108BD9-81ED-4DB2-BD59-A6C34878D82A}">
                    <a16:rowId xmlns:a16="http://schemas.microsoft.com/office/drawing/2014/main" val="10003"/>
                  </a:ext>
                </a:extLst>
              </a:tr>
              <a:tr h="691644">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2100" spc="-50" dirty="0"/>
                        <a:t>  </a:t>
                      </a:r>
                      <a:r>
                        <a:rPr lang="en-US" sz="2100" dirty="0"/>
                        <a:t> Beyond lifetime reserve days</a:t>
                      </a:r>
                      <a:endParaRPr lang="en-US" sz="1700" b="1" dirty="0">
                        <a:latin typeface="+mn-lt"/>
                        <a:ea typeface="Calibri"/>
                        <a:cs typeface="Times New Roman"/>
                      </a:endParaRPr>
                    </a:p>
                  </a:txBody>
                  <a:tcPr marL="65822" marR="65822" marT="0" marB="0" anchor="ctr"/>
                </a:tc>
                <a:tc>
                  <a:txBody>
                    <a:bodyPr/>
                    <a:lstStyle/>
                    <a:p>
                      <a:pPr marL="0" marR="0" algn="ctr">
                        <a:lnSpc>
                          <a:spcPct val="115000"/>
                        </a:lnSpc>
                        <a:spcBef>
                          <a:spcPts val="0"/>
                        </a:spcBef>
                        <a:spcAft>
                          <a:spcPts val="0"/>
                        </a:spcAft>
                      </a:pPr>
                      <a:r>
                        <a:rPr lang="en-US" sz="2100" spc="-50" dirty="0"/>
                        <a:t>All Costs</a:t>
                      </a:r>
                      <a:endParaRPr lang="en-US" sz="2100" spc="-50" dirty="0">
                        <a:latin typeface="Calibri"/>
                        <a:ea typeface="Calibri"/>
                        <a:cs typeface="Times New Roman"/>
                      </a:endParaRPr>
                    </a:p>
                  </a:txBody>
                  <a:tcPr marL="65822" marR="65822" marT="0" marB="0" anchor="ctr"/>
                </a:tc>
                <a:extLst>
                  <a:ext uri="{0D108BD9-81ED-4DB2-BD59-A6C34878D82A}">
                    <a16:rowId xmlns:a16="http://schemas.microsoft.com/office/drawing/2014/main" val="10004"/>
                  </a:ext>
                </a:extLst>
              </a:tr>
            </a:tbl>
          </a:graphicData>
        </a:graphic>
      </p:graphicFrame>
      <p:sp>
        <p:nvSpPr>
          <p:cNvPr id="3" name="TextBox 2"/>
          <p:cNvSpPr txBox="1"/>
          <p:nvPr/>
        </p:nvSpPr>
        <p:spPr>
          <a:xfrm>
            <a:off x="1295400" y="1174297"/>
            <a:ext cx="9169167" cy="461665"/>
          </a:xfrm>
          <a:prstGeom prst="rect">
            <a:avLst/>
          </a:prstGeom>
          <a:noFill/>
        </p:spPr>
        <p:txBody>
          <a:bodyPr wrap="square" rtlCol="0">
            <a:spAutoFit/>
          </a:bodyPr>
          <a:lstStyle/>
          <a:p>
            <a:pPr algn="ctr"/>
            <a:r>
              <a:rPr lang="en-US" sz="2400" dirty="0"/>
              <a:t>$1,676 deductible for each benefit period </a:t>
            </a:r>
          </a:p>
        </p:txBody>
      </p:sp>
    </p:spTree>
    <p:extLst>
      <p:ext uri="{BB962C8B-B14F-4D97-AF65-F5344CB8AC3E}">
        <p14:creationId xmlns:p14="http://schemas.microsoft.com/office/powerpoint/2010/main" val="2369803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88919"/>
          </a:xfrm>
        </p:spPr>
        <p:txBody>
          <a:bodyPr>
            <a:normAutofit/>
          </a:bodyPr>
          <a:lstStyle/>
          <a:p>
            <a:r>
              <a:rPr lang="en-US" sz="4000" dirty="0">
                <a:cs typeface="Arial" charset="0"/>
              </a:rPr>
              <a:t>Skilled Nursing Facility (SNF) Care</a:t>
            </a:r>
            <a:endParaRPr lang="en-US" sz="4000" dirty="0"/>
          </a:p>
        </p:txBody>
      </p:sp>
      <p:sp>
        <p:nvSpPr>
          <p:cNvPr id="3" name="Content Placeholder 2"/>
          <p:cNvSpPr>
            <a:spLocks noGrp="1"/>
          </p:cNvSpPr>
          <p:nvPr>
            <p:ph idx="1"/>
          </p:nvPr>
        </p:nvSpPr>
        <p:spPr>
          <a:xfrm>
            <a:off x="1295400" y="1481959"/>
            <a:ext cx="9601200" cy="4493172"/>
          </a:xfrm>
        </p:spPr>
        <p:txBody>
          <a:bodyPr>
            <a:normAutofit fontScale="92500" lnSpcReduction="20000"/>
          </a:bodyPr>
          <a:lstStyle/>
          <a:p>
            <a:r>
              <a:rPr lang="en-US" sz="2800" b="1" dirty="0"/>
              <a:t>Must meet all conditions</a:t>
            </a:r>
          </a:p>
          <a:p>
            <a:pPr lvl="1"/>
            <a:r>
              <a:rPr lang="en-US" sz="2800" dirty="0"/>
              <a:t>Require daily skilled services </a:t>
            </a:r>
          </a:p>
          <a:p>
            <a:pPr lvl="2"/>
            <a:r>
              <a:rPr lang="en-US" sz="2800" dirty="0"/>
              <a:t>Not just long-term or custodial care</a:t>
            </a:r>
          </a:p>
          <a:p>
            <a:r>
              <a:rPr lang="en-US" sz="2800" b="1" dirty="0"/>
              <a:t>Hospital inpatient 3 consecutive days or longer</a:t>
            </a:r>
          </a:p>
          <a:p>
            <a:r>
              <a:rPr lang="en-US" sz="2800" b="1" dirty="0"/>
              <a:t>Admitted to SNF within specific timeframe</a:t>
            </a:r>
          </a:p>
          <a:p>
            <a:pPr lvl="1"/>
            <a:r>
              <a:rPr lang="en-US" sz="2800" dirty="0"/>
              <a:t>Generally 30 days after leaving hospital</a:t>
            </a:r>
          </a:p>
          <a:p>
            <a:r>
              <a:rPr lang="en-US" sz="2800" b="1" dirty="0"/>
              <a:t>SNF care must be for a hospital-treated condition </a:t>
            </a:r>
          </a:p>
          <a:p>
            <a:pPr lvl="1"/>
            <a:r>
              <a:rPr lang="en-US" sz="2800" dirty="0"/>
              <a:t>Or condition that arose while receiving care in the SNF for hospital-treated condition</a:t>
            </a:r>
          </a:p>
          <a:p>
            <a:r>
              <a:rPr lang="en-US" sz="2800" b="1" dirty="0"/>
              <a:t>Must be a Medicare-participating SNF</a:t>
            </a:r>
          </a:p>
          <a:p>
            <a:endParaRPr lang="en-US" dirty="0"/>
          </a:p>
        </p:txBody>
      </p:sp>
    </p:spTree>
    <p:extLst>
      <p:ext uri="{BB962C8B-B14F-4D97-AF65-F5344CB8AC3E}">
        <p14:creationId xmlns:p14="http://schemas.microsoft.com/office/powerpoint/2010/main" val="1868221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25857"/>
          </a:xfrm>
        </p:spPr>
        <p:txBody>
          <a:bodyPr>
            <a:normAutofit/>
          </a:bodyPr>
          <a:lstStyle/>
          <a:p>
            <a:r>
              <a:rPr lang="en-US" sz="3600" dirty="0">
                <a:cs typeface="Arial" charset="0"/>
              </a:rPr>
              <a:t>Paying for Skilled Nursing Facility Care</a:t>
            </a:r>
            <a:endParaRPr lang="en-US" sz="3600" dirty="0"/>
          </a:p>
        </p:txBody>
      </p:sp>
      <p:graphicFrame>
        <p:nvGraphicFramePr>
          <p:cNvPr id="4" name="Table 3" descr="Tale showing costs for skilled nursing facility care for each benefit period in 2014.  Details are included in the speakers' notes."/>
          <p:cNvGraphicFramePr>
            <a:graphicFrameLocks noGrp="1"/>
          </p:cNvGraphicFramePr>
          <p:nvPr>
            <p:extLst>
              <p:ext uri="{D42A27DB-BD31-4B8C-83A1-F6EECF244321}">
                <p14:modId xmlns:p14="http://schemas.microsoft.com/office/powerpoint/2010/main" val="1295602201"/>
              </p:ext>
            </p:extLst>
          </p:nvPr>
        </p:nvGraphicFramePr>
        <p:xfrm>
          <a:off x="1891260" y="1553683"/>
          <a:ext cx="8409480" cy="4251982"/>
        </p:xfrm>
        <a:graphic>
          <a:graphicData uri="http://schemas.openxmlformats.org/drawingml/2006/table">
            <a:tbl>
              <a:tblPr firstRow="1" bandRow="1">
                <a:tableStyleId>{5C22544A-7EE6-4342-B048-85BDC9FD1C3A}</a:tableStyleId>
              </a:tblPr>
              <a:tblGrid>
                <a:gridCol w="4134661">
                  <a:extLst>
                    <a:ext uri="{9D8B030D-6E8A-4147-A177-3AD203B41FA5}">
                      <a16:colId xmlns:a16="http://schemas.microsoft.com/office/drawing/2014/main" val="20000"/>
                    </a:ext>
                  </a:extLst>
                </a:gridCol>
                <a:gridCol w="4274819">
                  <a:extLst>
                    <a:ext uri="{9D8B030D-6E8A-4147-A177-3AD203B41FA5}">
                      <a16:colId xmlns:a16="http://schemas.microsoft.com/office/drawing/2014/main" val="20001"/>
                    </a:ext>
                  </a:extLst>
                </a:gridCol>
              </a:tblGrid>
              <a:tr h="1069465">
                <a:tc>
                  <a:txBody>
                    <a:bodyPr/>
                    <a:lstStyle/>
                    <a:p>
                      <a:pPr marL="342900" indent="0" algn="l"/>
                      <a:r>
                        <a:rPr lang="en-US" sz="2900" dirty="0"/>
                        <a:t>For Each Benefit </a:t>
                      </a:r>
                    </a:p>
                    <a:p>
                      <a:pPr marL="342900" indent="0" algn="l"/>
                      <a:r>
                        <a:rPr lang="en-US" sz="2900" dirty="0"/>
                        <a:t>Period in 2023</a:t>
                      </a:r>
                      <a:endParaRPr lang="en-US" sz="2900" dirty="0">
                        <a:solidFill>
                          <a:schemeClr val="tx1"/>
                        </a:solidFill>
                      </a:endParaRPr>
                    </a:p>
                  </a:txBody>
                  <a:tcPr marL="94489" marR="94489" marT="47244" marB="47244" anchor="ctr"/>
                </a:tc>
                <a:tc>
                  <a:txBody>
                    <a:bodyPr/>
                    <a:lstStyle/>
                    <a:p>
                      <a:pPr algn="ctr"/>
                      <a:r>
                        <a:rPr lang="en-US" sz="2900" dirty="0"/>
                        <a:t>You Pay</a:t>
                      </a:r>
                      <a:endParaRPr lang="en-US" sz="2900" dirty="0">
                        <a:solidFill>
                          <a:schemeClr val="tx1"/>
                        </a:solidFill>
                      </a:endParaRPr>
                    </a:p>
                  </a:txBody>
                  <a:tcPr marL="94489" marR="94489" marT="47244" marB="47244" anchor="ctr"/>
                </a:tc>
                <a:extLst>
                  <a:ext uri="{0D108BD9-81ED-4DB2-BD59-A6C34878D82A}">
                    <a16:rowId xmlns:a16="http://schemas.microsoft.com/office/drawing/2014/main" val="10000"/>
                  </a:ext>
                </a:extLst>
              </a:tr>
              <a:tr h="1060839">
                <a:tc>
                  <a:txBody>
                    <a:bodyPr/>
                    <a:lstStyle/>
                    <a:p>
                      <a:pPr marL="228600" indent="0" algn="l"/>
                      <a:r>
                        <a:rPr lang="en-US" sz="2900" dirty="0"/>
                        <a:t>Days 1-20</a:t>
                      </a:r>
                    </a:p>
                  </a:txBody>
                  <a:tcPr marL="94489" marR="94489" marT="47244" marB="47244" anchor="ctr"/>
                </a:tc>
                <a:tc>
                  <a:txBody>
                    <a:bodyPr/>
                    <a:lstStyle/>
                    <a:p>
                      <a:pPr marL="171450" indent="0" algn="ctr"/>
                      <a:r>
                        <a:rPr lang="en-US" sz="2900" dirty="0"/>
                        <a:t>$0</a:t>
                      </a:r>
                    </a:p>
                  </a:txBody>
                  <a:tcPr marL="94489" marR="94489" marT="47244" marB="47244" anchor="ctr"/>
                </a:tc>
                <a:extLst>
                  <a:ext uri="{0D108BD9-81ED-4DB2-BD59-A6C34878D82A}">
                    <a16:rowId xmlns:a16="http://schemas.microsoft.com/office/drawing/2014/main" val="10001"/>
                  </a:ext>
                </a:extLst>
              </a:tr>
              <a:tr h="1060839">
                <a:tc>
                  <a:txBody>
                    <a:bodyPr/>
                    <a:lstStyle/>
                    <a:p>
                      <a:pPr marL="228600" indent="0" algn="l"/>
                      <a:r>
                        <a:rPr lang="en-US" sz="2900" dirty="0"/>
                        <a:t>Days 21-100</a:t>
                      </a:r>
                    </a:p>
                  </a:txBody>
                  <a:tcPr marL="94489" marR="94489" marT="47244" marB="47244" anchor="ctr"/>
                </a:tc>
                <a:tc>
                  <a:txBody>
                    <a:bodyPr/>
                    <a:lstStyle/>
                    <a:p>
                      <a:pPr marL="171450" indent="0" algn="ctr"/>
                      <a:r>
                        <a:rPr lang="en-US" sz="2900" dirty="0"/>
                        <a:t>$</a:t>
                      </a:r>
                      <a:r>
                        <a:rPr lang="en-US" sz="2900" kern="1200" dirty="0">
                          <a:solidFill>
                            <a:schemeClr val="dk1"/>
                          </a:solidFill>
                          <a:latin typeface="+mn-lt"/>
                          <a:ea typeface="+mn-ea"/>
                          <a:cs typeface="+mn-cs"/>
                        </a:rPr>
                        <a:t>209.50</a:t>
                      </a:r>
                      <a:r>
                        <a:rPr lang="en-US" sz="2900" dirty="0"/>
                        <a:t> per day</a:t>
                      </a:r>
                    </a:p>
                  </a:txBody>
                  <a:tcPr marL="94489" marR="94489" marT="47244" marB="47244" anchor="ctr"/>
                </a:tc>
                <a:extLst>
                  <a:ext uri="{0D108BD9-81ED-4DB2-BD59-A6C34878D82A}">
                    <a16:rowId xmlns:a16="http://schemas.microsoft.com/office/drawing/2014/main" val="10002"/>
                  </a:ext>
                </a:extLst>
              </a:tr>
              <a:tr h="1060839">
                <a:tc>
                  <a:txBody>
                    <a:bodyPr/>
                    <a:lstStyle/>
                    <a:p>
                      <a:pPr marL="228600" indent="0" algn="l"/>
                      <a:r>
                        <a:rPr lang="en-US" sz="2900" dirty="0"/>
                        <a:t>All days after 100</a:t>
                      </a:r>
                    </a:p>
                  </a:txBody>
                  <a:tcPr marL="94489" marR="94489" marT="47244" marB="47244" anchor="ctr"/>
                </a:tc>
                <a:tc>
                  <a:txBody>
                    <a:bodyPr/>
                    <a:lstStyle/>
                    <a:p>
                      <a:pPr marL="171450" indent="-171450" algn="ctr"/>
                      <a:r>
                        <a:rPr lang="en-US" sz="2900" dirty="0"/>
                        <a:t>All Costs</a:t>
                      </a:r>
                    </a:p>
                  </a:txBody>
                  <a:tcPr marL="94489" marR="94489" marT="47244" marB="47244"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44485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93495"/>
            <a:ext cx="9601200" cy="867747"/>
          </a:xfrm>
        </p:spPr>
        <p:txBody>
          <a:bodyPr>
            <a:normAutofit/>
          </a:bodyPr>
          <a:lstStyle/>
          <a:p>
            <a:r>
              <a:rPr lang="en-US" sz="4000" dirty="0">
                <a:cs typeface="Arial" charset="0"/>
              </a:rPr>
              <a:t>Five Conditions for Home Health Care </a:t>
            </a:r>
            <a:endParaRPr lang="en-US" sz="4000" dirty="0"/>
          </a:p>
        </p:txBody>
      </p:sp>
      <p:sp>
        <p:nvSpPr>
          <p:cNvPr id="3" name="Content Placeholder 2"/>
          <p:cNvSpPr>
            <a:spLocks noGrp="1"/>
          </p:cNvSpPr>
          <p:nvPr>
            <p:ph idx="1"/>
          </p:nvPr>
        </p:nvSpPr>
        <p:spPr>
          <a:xfrm>
            <a:off x="505685" y="1371601"/>
            <a:ext cx="10515600" cy="4680582"/>
          </a:xfrm>
        </p:spPr>
        <p:txBody>
          <a:bodyPr>
            <a:normAutofit fontScale="92500" lnSpcReduction="10000"/>
          </a:bodyPr>
          <a:lstStyle/>
          <a:p>
            <a:r>
              <a:rPr lang="en-US" sz="2800" b="1" dirty="0"/>
              <a:t>Must be homebound </a:t>
            </a:r>
          </a:p>
          <a:p>
            <a:pPr lvl="1"/>
            <a:r>
              <a:rPr lang="en-US" sz="2800" dirty="0"/>
              <a:t>New definition of “homebound” has been clarified to more accurately reflect the definition in Section 1835(a) of the Social Security Act  </a:t>
            </a:r>
          </a:p>
          <a:p>
            <a:r>
              <a:rPr lang="en-US" sz="2800" b="1" dirty="0"/>
              <a:t>Must need skilled care on part-time or  intermittent basis</a:t>
            </a:r>
          </a:p>
          <a:p>
            <a:r>
              <a:rPr lang="en-US" sz="2800" b="1" dirty="0"/>
              <a:t>Must be under care of a doctor</a:t>
            </a:r>
          </a:p>
          <a:p>
            <a:pPr lvl="1"/>
            <a:r>
              <a:rPr lang="en-US" sz="2800" dirty="0"/>
              <a:t>Receiving services under a plan of care</a:t>
            </a:r>
          </a:p>
          <a:p>
            <a:r>
              <a:rPr lang="en-US" sz="2800" b="1" dirty="0"/>
              <a:t>Have face-to-face encounter with doctor </a:t>
            </a:r>
          </a:p>
          <a:p>
            <a:pPr lvl="1"/>
            <a:r>
              <a:rPr lang="en-US" sz="2800" dirty="0"/>
              <a:t>Prior to start of care</a:t>
            </a:r>
          </a:p>
          <a:p>
            <a:r>
              <a:rPr lang="en-US" sz="2800" b="1" dirty="0"/>
              <a:t>Home health agency must be Medicare-approved</a:t>
            </a:r>
          </a:p>
          <a:p>
            <a:endParaRPr lang="en-US" dirty="0"/>
          </a:p>
        </p:txBody>
      </p:sp>
    </p:spTree>
    <p:extLst>
      <p:ext uri="{BB962C8B-B14F-4D97-AF65-F5344CB8AC3E}">
        <p14:creationId xmlns:p14="http://schemas.microsoft.com/office/powerpoint/2010/main" val="2449751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836216"/>
          </a:xfrm>
        </p:spPr>
        <p:txBody>
          <a:bodyPr>
            <a:normAutofit/>
          </a:bodyPr>
          <a:lstStyle/>
          <a:p>
            <a:r>
              <a:rPr lang="en-US" sz="4400" dirty="0">
                <a:cs typeface="Arial" charset="0"/>
              </a:rPr>
              <a:t>Paying for Home Health Care</a:t>
            </a:r>
            <a:endParaRPr lang="en-US" sz="4400" dirty="0"/>
          </a:p>
        </p:txBody>
      </p:sp>
      <p:sp>
        <p:nvSpPr>
          <p:cNvPr id="3" name="Content Placeholder 2"/>
          <p:cNvSpPr>
            <a:spLocks noGrp="1"/>
          </p:cNvSpPr>
          <p:nvPr>
            <p:ph idx="1"/>
          </p:nvPr>
        </p:nvSpPr>
        <p:spPr>
          <a:xfrm>
            <a:off x="1295400" y="1513491"/>
            <a:ext cx="9601200" cy="4277710"/>
          </a:xfrm>
        </p:spPr>
        <p:txBody>
          <a:bodyPr>
            <a:normAutofit lnSpcReduction="10000"/>
          </a:bodyPr>
          <a:lstStyle/>
          <a:p>
            <a:r>
              <a:rPr lang="en-US" sz="2800" b="1" dirty="0"/>
              <a:t>Fully covered by Medicare</a:t>
            </a:r>
          </a:p>
          <a:p>
            <a:r>
              <a:rPr lang="en-US" sz="2800" b="1" dirty="0"/>
              <a:t>Plan of care reviewed every 60 days</a:t>
            </a:r>
          </a:p>
          <a:p>
            <a:pPr lvl="1"/>
            <a:r>
              <a:rPr lang="en-US" sz="2800" dirty="0"/>
              <a:t>Called episode of care</a:t>
            </a:r>
          </a:p>
          <a:p>
            <a:r>
              <a:rPr lang="en-US" sz="2800" b="1" dirty="0"/>
              <a:t>In Original Medicare you pay</a:t>
            </a:r>
          </a:p>
          <a:p>
            <a:pPr lvl="1"/>
            <a:r>
              <a:rPr lang="en-US" sz="2800" dirty="0"/>
              <a:t>Nothing for covered home health care services</a:t>
            </a:r>
          </a:p>
          <a:p>
            <a:pPr lvl="1"/>
            <a:r>
              <a:rPr lang="en-US" sz="2800" dirty="0"/>
              <a:t>20 percent of Medicare-approved amount </a:t>
            </a:r>
          </a:p>
          <a:p>
            <a:pPr lvl="2"/>
            <a:r>
              <a:rPr lang="en-US" sz="2800" dirty="0"/>
              <a:t>For durable medical equipment </a:t>
            </a:r>
          </a:p>
          <a:p>
            <a:pPr lvl="3"/>
            <a:r>
              <a:rPr lang="en-US" sz="2800" dirty="0"/>
              <a:t>Covered by Part B </a:t>
            </a:r>
          </a:p>
          <a:p>
            <a:endParaRPr lang="en-US" dirty="0"/>
          </a:p>
        </p:txBody>
      </p:sp>
    </p:spTree>
    <p:extLst>
      <p:ext uri="{BB962C8B-B14F-4D97-AF65-F5344CB8AC3E}">
        <p14:creationId xmlns:p14="http://schemas.microsoft.com/office/powerpoint/2010/main" val="3520280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25857"/>
          </a:xfrm>
        </p:spPr>
        <p:txBody>
          <a:bodyPr>
            <a:normAutofit/>
          </a:bodyPr>
          <a:lstStyle/>
          <a:p>
            <a:r>
              <a:rPr lang="en-US" sz="4400" dirty="0">
                <a:cs typeface="Arial" charset="0"/>
              </a:rPr>
              <a:t>Hospice Care</a:t>
            </a:r>
            <a:endParaRPr lang="en-US" sz="4400" dirty="0"/>
          </a:p>
        </p:txBody>
      </p:sp>
      <p:sp>
        <p:nvSpPr>
          <p:cNvPr id="3" name="Content Placeholder 2"/>
          <p:cNvSpPr>
            <a:spLocks noGrp="1"/>
          </p:cNvSpPr>
          <p:nvPr>
            <p:ph idx="1"/>
          </p:nvPr>
        </p:nvSpPr>
        <p:spPr>
          <a:xfrm>
            <a:off x="1295400" y="1450429"/>
            <a:ext cx="9601200" cy="4340772"/>
          </a:xfrm>
        </p:spPr>
        <p:txBody>
          <a:bodyPr>
            <a:normAutofit lnSpcReduction="10000"/>
          </a:bodyPr>
          <a:lstStyle/>
          <a:p>
            <a:r>
              <a:rPr lang="en-US" sz="2800" b="1" dirty="0"/>
              <a:t>Special care for the terminally ill and family</a:t>
            </a:r>
          </a:p>
          <a:p>
            <a:pPr lvl="1"/>
            <a:r>
              <a:rPr lang="en-US" sz="2800" dirty="0"/>
              <a:t>Expected to live 6 months or less</a:t>
            </a:r>
          </a:p>
          <a:p>
            <a:r>
              <a:rPr lang="en-US" sz="2800" b="1" dirty="0"/>
              <a:t>Focus on comfort and pain relief, not cure </a:t>
            </a:r>
          </a:p>
          <a:p>
            <a:r>
              <a:rPr lang="en-US" sz="2800" b="1" dirty="0"/>
              <a:t>Doctor must certify each “benefit period”</a:t>
            </a:r>
          </a:p>
          <a:p>
            <a:pPr lvl="1"/>
            <a:r>
              <a:rPr lang="en-US" sz="2800" dirty="0"/>
              <a:t>Two 90-day periods</a:t>
            </a:r>
          </a:p>
          <a:p>
            <a:pPr lvl="1"/>
            <a:r>
              <a:rPr lang="en-US" sz="2800" dirty="0"/>
              <a:t>Then unlimited 60-day periods </a:t>
            </a:r>
          </a:p>
          <a:p>
            <a:pPr lvl="1"/>
            <a:r>
              <a:rPr lang="en-US" sz="2800" dirty="0"/>
              <a:t>Face-to-face encounter  </a:t>
            </a:r>
          </a:p>
          <a:p>
            <a:r>
              <a:rPr lang="en-US" sz="2800" b="1" dirty="0"/>
              <a:t>Hospice provider must be Medicare-approved</a:t>
            </a:r>
          </a:p>
          <a:p>
            <a:endParaRPr lang="en-US" dirty="0"/>
          </a:p>
        </p:txBody>
      </p:sp>
    </p:spTree>
    <p:extLst>
      <p:ext uri="{BB962C8B-B14F-4D97-AF65-F5344CB8AC3E}">
        <p14:creationId xmlns:p14="http://schemas.microsoft.com/office/powerpoint/2010/main" val="246345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46199"/>
            <a:ext cx="9601200" cy="836216"/>
          </a:xfrm>
        </p:spPr>
        <p:txBody>
          <a:bodyPr>
            <a:normAutofit/>
          </a:bodyPr>
          <a:lstStyle/>
          <a:p>
            <a:r>
              <a:rPr lang="en-US" sz="4400" dirty="0">
                <a:cs typeface="Arial" charset="0"/>
              </a:rPr>
              <a:t>Covered Hospice Services</a:t>
            </a:r>
            <a:endParaRPr lang="en-US" sz="4400" dirty="0"/>
          </a:p>
        </p:txBody>
      </p:sp>
      <p:sp>
        <p:nvSpPr>
          <p:cNvPr id="3" name="Content Placeholder 2"/>
          <p:cNvSpPr>
            <a:spLocks noGrp="1"/>
          </p:cNvSpPr>
          <p:nvPr>
            <p:ph idx="1"/>
          </p:nvPr>
        </p:nvSpPr>
        <p:spPr>
          <a:xfrm>
            <a:off x="1295400" y="1391478"/>
            <a:ext cx="9601200" cy="4399723"/>
          </a:xfrm>
        </p:spPr>
        <p:txBody>
          <a:bodyPr>
            <a:normAutofit fontScale="92500" lnSpcReduction="10000"/>
          </a:bodyPr>
          <a:lstStyle/>
          <a:p>
            <a:r>
              <a:rPr lang="en-US" b="1" dirty="0"/>
              <a:t>Physician and nursing services</a:t>
            </a:r>
          </a:p>
          <a:p>
            <a:r>
              <a:rPr lang="en-US" b="1" dirty="0"/>
              <a:t>Physical, occupational, and speech therapy</a:t>
            </a:r>
          </a:p>
          <a:p>
            <a:r>
              <a:rPr lang="en-US" b="1" dirty="0"/>
              <a:t>Medical equipment and supplies</a:t>
            </a:r>
          </a:p>
          <a:p>
            <a:r>
              <a:rPr lang="en-US" b="1" dirty="0"/>
              <a:t>Drugs for symptom control and pain relief</a:t>
            </a:r>
          </a:p>
          <a:p>
            <a:r>
              <a:rPr lang="en-US" b="1" dirty="0"/>
              <a:t>Short-term hospital inpatient care</a:t>
            </a:r>
          </a:p>
          <a:p>
            <a:r>
              <a:rPr lang="en-US" b="1" dirty="0"/>
              <a:t>Respite care in a Medicare-certified facility</a:t>
            </a:r>
          </a:p>
          <a:p>
            <a:pPr lvl="1"/>
            <a:r>
              <a:rPr lang="en-US" dirty="0"/>
              <a:t>Up to 5 days each time, no limit to times</a:t>
            </a:r>
          </a:p>
          <a:p>
            <a:r>
              <a:rPr lang="en-US" b="1" dirty="0"/>
              <a:t>Hospice aide and homemaker services</a:t>
            </a:r>
          </a:p>
          <a:p>
            <a:r>
              <a:rPr lang="en-US" b="1" dirty="0"/>
              <a:t>Social worker services</a:t>
            </a:r>
          </a:p>
          <a:p>
            <a:r>
              <a:rPr lang="en-US" b="1" dirty="0"/>
              <a:t>Grief, dietary and other counseling</a:t>
            </a:r>
          </a:p>
        </p:txBody>
      </p:sp>
    </p:spTree>
    <p:extLst>
      <p:ext uri="{BB962C8B-B14F-4D97-AF65-F5344CB8AC3E}">
        <p14:creationId xmlns:p14="http://schemas.microsoft.com/office/powerpoint/2010/main" val="1481701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41623"/>
          </a:xfrm>
        </p:spPr>
        <p:txBody>
          <a:bodyPr>
            <a:normAutofit/>
          </a:bodyPr>
          <a:lstStyle/>
          <a:p>
            <a:r>
              <a:rPr lang="en-US" sz="4000" dirty="0">
                <a:cs typeface="Arial" charset="0"/>
              </a:rPr>
              <a:t>Paying for Hospice Care</a:t>
            </a:r>
            <a:endParaRPr lang="en-US" sz="4000" dirty="0"/>
          </a:p>
        </p:txBody>
      </p:sp>
      <p:sp>
        <p:nvSpPr>
          <p:cNvPr id="3" name="Content Placeholder 2"/>
          <p:cNvSpPr>
            <a:spLocks noGrp="1"/>
          </p:cNvSpPr>
          <p:nvPr>
            <p:ph idx="1"/>
          </p:nvPr>
        </p:nvSpPr>
        <p:spPr>
          <a:xfrm>
            <a:off x="1295400" y="1497725"/>
            <a:ext cx="9601200" cy="4293476"/>
          </a:xfrm>
        </p:spPr>
        <p:txBody>
          <a:bodyPr>
            <a:normAutofit lnSpcReduction="10000"/>
          </a:bodyPr>
          <a:lstStyle/>
          <a:p>
            <a:r>
              <a:rPr lang="en-US" sz="2800" b="1" dirty="0"/>
              <a:t>In Original Medicare you pay </a:t>
            </a:r>
          </a:p>
          <a:p>
            <a:pPr lvl="1"/>
            <a:r>
              <a:rPr lang="en-US" sz="2800" dirty="0"/>
              <a:t>Nothing for hospice care</a:t>
            </a:r>
          </a:p>
          <a:p>
            <a:pPr lvl="1"/>
            <a:r>
              <a:rPr lang="en-US" sz="2800" dirty="0"/>
              <a:t>Up to $5 per Rx to manage pain and symptoms</a:t>
            </a:r>
          </a:p>
          <a:p>
            <a:pPr lvl="2"/>
            <a:r>
              <a:rPr lang="en-US" sz="2800" dirty="0"/>
              <a:t>While at home</a:t>
            </a:r>
          </a:p>
          <a:p>
            <a:pPr lvl="1"/>
            <a:r>
              <a:rPr lang="en-US" sz="2800" dirty="0"/>
              <a:t>5 percent for inpatient respite care</a:t>
            </a:r>
          </a:p>
          <a:p>
            <a:r>
              <a:rPr lang="en-US" sz="2800" b="1" dirty="0"/>
              <a:t>Room and board may be covered </a:t>
            </a:r>
          </a:p>
          <a:p>
            <a:pPr lvl="1"/>
            <a:r>
              <a:rPr lang="en-US" sz="2800" dirty="0"/>
              <a:t>Short-term respite care or for pain/symptom management</a:t>
            </a:r>
          </a:p>
          <a:p>
            <a:pPr lvl="1"/>
            <a:r>
              <a:rPr lang="en-US" sz="2800" dirty="0"/>
              <a:t>If you have Medicaid and live in nursing facility</a:t>
            </a:r>
          </a:p>
          <a:p>
            <a:endParaRPr lang="en-US" dirty="0"/>
          </a:p>
        </p:txBody>
      </p:sp>
    </p:spTree>
    <p:extLst>
      <p:ext uri="{BB962C8B-B14F-4D97-AF65-F5344CB8AC3E}">
        <p14:creationId xmlns:p14="http://schemas.microsoft.com/office/powerpoint/2010/main" val="787309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25857"/>
          </a:xfrm>
        </p:spPr>
        <p:txBody>
          <a:bodyPr>
            <a:normAutofit/>
          </a:bodyPr>
          <a:lstStyle/>
          <a:p>
            <a:r>
              <a:rPr lang="en-US" sz="3600" dirty="0">
                <a:cs typeface="Arial" charset="0"/>
              </a:rPr>
              <a:t>Blood (Inpatient)</a:t>
            </a:r>
            <a:endParaRPr lang="en-US" sz="3600" dirty="0"/>
          </a:p>
        </p:txBody>
      </p:sp>
      <p:sp>
        <p:nvSpPr>
          <p:cNvPr id="3" name="Content Placeholder 2"/>
          <p:cNvSpPr>
            <a:spLocks noGrp="1"/>
          </p:cNvSpPr>
          <p:nvPr>
            <p:ph idx="1"/>
          </p:nvPr>
        </p:nvSpPr>
        <p:spPr>
          <a:xfrm>
            <a:off x="1295400" y="1639615"/>
            <a:ext cx="9601200" cy="4151586"/>
          </a:xfrm>
        </p:spPr>
        <p:txBody>
          <a:bodyPr/>
          <a:lstStyle/>
          <a:p>
            <a:r>
              <a:rPr lang="en-US" sz="2800" b="1" dirty="0"/>
              <a:t>If hospital gets blood free from a blood bank </a:t>
            </a:r>
          </a:p>
          <a:p>
            <a:pPr lvl="1"/>
            <a:r>
              <a:rPr lang="en-US" sz="2800" dirty="0"/>
              <a:t>You won’t have to pay for it or replace it</a:t>
            </a:r>
          </a:p>
          <a:p>
            <a:pPr marL="274320" lvl="1" indent="0">
              <a:buNone/>
            </a:pPr>
            <a:endParaRPr lang="en-US" sz="2800" dirty="0"/>
          </a:p>
          <a:p>
            <a:r>
              <a:rPr lang="en-US" sz="2800" b="1" dirty="0"/>
              <a:t>If hospital has to buy blood for you </a:t>
            </a:r>
          </a:p>
          <a:p>
            <a:pPr lvl="1"/>
            <a:r>
              <a:rPr lang="en-US" sz="2800" dirty="0"/>
              <a:t>You pay for first 3 units per a calendar year, or </a:t>
            </a:r>
          </a:p>
          <a:p>
            <a:pPr lvl="1"/>
            <a:r>
              <a:rPr lang="en-US" sz="2800" dirty="0"/>
              <a:t>You or someone else donates to replace blood</a:t>
            </a:r>
          </a:p>
          <a:p>
            <a:endParaRPr lang="en-US" dirty="0"/>
          </a:p>
        </p:txBody>
      </p:sp>
    </p:spTree>
    <p:extLst>
      <p:ext uri="{BB962C8B-B14F-4D97-AF65-F5344CB8AC3E}">
        <p14:creationId xmlns:p14="http://schemas.microsoft.com/office/powerpoint/2010/main" val="277151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descr="Table describing Medicare Part B covered services, including doctors' services and outpatient medical and surgical services and supplies. Details are included in the speakers' notes."/>
          <p:cNvGraphicFramePr>
            <a:graphicFrameLocks noGrp="1"/>
          </p:cNvGraphicFramePr>
          <p:nvPr>
            <p:extLst>
              <p:ext uri="{D42A27DB-BD31-4B8C-83A1-F6EECF244321}">
                <p14:modId xmlns:p14="http://schemas.microsoft.com/office/powerpoint/2010/main" val="3450499118"/>
              </p:ext>
            </p:extLst>
          </p:nvPr>
        </p:nvGraphicFramePr>
        <p:xfrm>
          <a:off x="630622" y="820395"/>
          <a:ext cx="10941268" cy="5113742"/>
        </p:xfrm>
        <a:graphic>
          <a:graphicData uri="http://schemas.openxmlformats.org/drawingml/2006/table">
            <a:tbl>
              <a:tblPr firstRow="1" bandRow="1">
                <a:tableStyleId>{5C22544A-7EE6-4342-B048-85BDC9FD1C3A}</a:tableStyleId>
              </a:tblPr>
              <a:tblGrid>
                <a:gridCol w="2226981">
                  <a:extLst>
                    <a:ext uri="{9D8B030D-6E8A-4147-A177-3AD203B41FA5}">
                      <a16:colId xmlns:a16="http://schemas.microsoft.com/office/drawing/2014/main" val="20000"/>
                    </a:ext>
                  </a:extLst>
                </a:gridCol>
                <a:gridCol w="8714287">
                  <a:extLst>
                    <a:ext uri="{9D8B030D-6E8A-4147-A177-3AD203B41FA5}">
                      <a16:colId xmlns:a16="http://schemas.microsoft.com/office/drawing/2014/main" val="20001"/>
                    </a:ext>
                  </a:extLst>
                </a:gridCol>
              </a:tblGrid>
              <a:tr h="782803">
                <a:tc gridSpan="2">
                  <a:txBody>
                    <a:bodyPr/>
                    <a:lstStyle/>
                    <a:p>
                      <a:pPr marL="342900" indent="0" algn="ctr">
                        <a:spcBef>
                          <a:spcPts val="0"/>
                        </a:spcBef>
                      </a:pPr>
                      <a:r>
                        <a:rPr lang="en-US" sz="2900" dirty="0"/>
                        <a:t>What are Medicare Part B-Covered </a:t>
                      </a:r>
                      <a:r>
                        <a:rPr lang="en-US" sz="2900" baseline="0" dirty="0"/>
                        <a:t>Services?</a:t>
                      </a:r>
                      <a:endParaRPr lang="en-US" sz="2900" dirty="0">
                        <a:solidFill>
                          <a:schemeClr val="tx1"/>
                        </a:solidFill>
                      </a:endParaRPr>
                    </a:p>
                  </a:txBody>
                  <a:tcPr marL="81183" marR="81183" marT="40591" marB="40591" anchor="ctr"/>
                </a:tc>
                <a:tc hMerge="1">
                  <a:txBody>
                    <a:bodyPr/>
                    <a:lstStyle/>
                    <a:p>
                      <a:pPr algn="ctr"/>
                      <a:endParaRPr lang="en-US" sz="2800" dirty="0">
                        <a:solidFill>
                          <a:schemeClr val="tx1"/>
                        </a:solidFill>
                      </a:endParaRPr>
                    </a:p>
                  </a:txBody>
                  <a:tcPr anchor="ctr"/>
                </a:tc>
                <a:extLst>
                  <a:ext uri="{0D108BD9-81ED-4DB2-BD59-A6C34878D82A}">
                    <a16:rowId xmlns:a16="http://schemas.microsoft.com/office/drawing/2014/main" val="10000"/>
                  </a:ext>
                </a:extLst>
              </a:tr>
              <a:tr h="2355146">
                <a:tc>
                  <a:txBody>
                    <a:bodyPr/>
                    <a:lstStyle/>
                    <a:p>
                      <a:pPr marL="53975" marR="0" indent="0">
                        <a:lnSpc>
                          <a:spcPct val="100000"/>
                        </a:lnSpc>
                        <a:spcBef>
                          <a:spcPts val="600"/>
                        </a:spcBef>
                        <a:spcAft>
                          <a:spcPts val="0"/>
                        </a:spcAft>
                      </a:pPr>
                      <a:r>
                        <a:rPr lang="en-US" sz="2100" b="1" kern="1200" baseline="0" dirty="0">
                          <a:solidFill>
                            <a:schemeClr val="tx1"/>
                          </a:solidFill>
                          <a:latin typeface="+mn-lt"/>
                          <a:ea typeface="+mn-ea"/>
                          <a:cs typeface="+mn-cs"/>
                        </a:rPr>
                        <a:t>Doctors’ Services</a:t>
                      </a:r>
                      <a:endParaRPr lang="en-US" sz="2100" b="1" dirty="0">
                        <a:latin typeface="+mn-lt"/>
                        <a:ea typeface="Calibri"/>
                        <a:cs typeface="Times New Roman"/>
                      </a:endParaRPr>
                    </a:p>
                  </a:txBody>
                  <a:tcPr marL="47406" marR="47406" marT="0" marB="0"/>
                </a:tc>
                <a:tc>
                  <a:txBody>
                    <a:bodyPr/>
                    <a:lstStyle/>
                    <a:p>
                      <a:pPr marL="53975" indent="0">
                        <a:spcBef>
                          <a:spcPts val="600"/>
                        </a:spcBef>
                      </a:pPr>
                      <a:r>
                        <a:rPr lang="en-US" sz="2100" kern="1200" baseline="0" dirty="0">
                          <a:solidFill>
                            <a:schemeClr val="tx1"/>
                          </a:solidFill>
                          <a:latin typeface="+mn-lt"/>
                          <a:ea typeface="+mn-ea"/>
                          <a:cs typeface="+mn-cs"/>
                        </a:rPr>
                        <a:t>Services that are medically necessary (includes outpatient and some doctor services you get when you’re a hospital inpatient) or covered preventive services. </a:t>
                      </a:r>
                    </a:p>
                    <a:p>
                      <a:pPr marL="53975" indent="0">
                        <a:spcBef>
                          <a:spcPts val="600"/>
                        </a:spcBef>
                      </a:pPr>
                      <a:r>
                        <a:rPr lang="en-US" sz="2100" kern="1200" baseline="0" dirty="0">
                          <a:solidFill>
                            <a:schemeClr val="tx1"/>
                          </a:solidFill>
                          <a:latin typeface="+mn-lt"/>
                          <a:ea typeface="+mn-ea"/>
                          <a:cs typeface="+mn-cs"/>
                        </a:rPr>
                        <a:t>You pay 20 percent of the Medicare-approved amount (if the doctor accepts assignment) and the Part B deductible applies. </a:t>
                      </a:r>
                    </a:p>
                  </a:txBody>
                  <a:tcPr marL="47406" marR="47406" marT="0" marB="0"/>
                </a:tc>
                <a:extLst>
                  <a:ext uri="{0D108BD9-81ED-4DB2-BD59-A6C34878D82A}">
                    <a16:rowId xmlns:a16="http://schemas.microsoft.com/office/drawing/2014/main" val="10001"/>
                  </a:ext>
                </a:extLst>
              </a:tr>
              <a:tr h="1975793">
                <a:tc>
                  <a:txBody>
                    <a:bodyPr/>
                    <a:lstStyle/>
                    <a:p>
                      <a:pPr marL="53975" marR="0" indent="0">
                        <a:lnSpc>
                          <a:spcPct val="100000"/>
                        </a:lnSpc>
                        <a:spcBef>
                          <a:spcPts val="600"/>
                        </a:spcBef>
                        <a:spcAft>
                          <a:spcPts val="0"/>
                        </a:spcAft>
                      </a:pPr>
                      <a:r>
                        <a:rPr lang="en-US" sz="2100" b="1" kern="1200" baseline="0" dirty="0">
                          <a:solidFill>
                            <a:schemeClr val="tx1"/>
                          </a:solidFill>
                          <a:latin typeface="+mn-lt"/>
                          <a:ea typeface="+mn-ea"/>
                          <a:cs typeface="+mn-cs"/>
                        </a:rPr>
                        <a:t>Outpatient Medical and Surgical Services </a:t>
                      </a:r>
                      <a:r>
                        <a:rPr lang="en-US" sz="2100" b="1" kern="1200" spc="-20" baseline="0" dirty="0">
                          <a:solidFill>
                            <a:schemeClr val="tx1"/>
                          </a:solidFill>
                          <a:latin typeface="+mn-lt"/>
                          <a:ea typeface="+mn-ea"/>
                          <a:cs typeface="+mn-cs"/>
                        </a:rPr>
                        <a:t>and Supplies</a:t>
                      </a:r>
                      <a:endParaRPr lang="en-US" sz="2100" b="1" spc="-20" baseline="0" dirty="0">
                        <a:latin typeface="+mn-lt"/>
                        <a:ea typeface="Calibri"/>
                        <a:cs typeface="Times New Roman"/>
                      </a:endParaRPr>
                    </a:p>
                  </a:txBody>
                  <a:tcPr marL="47406" marR="47406" marT="0" marB="0"/>
                </a:tc>
                <a:tc>
                  <a:txBody>
                    <a:bodyPr/>
                    <a:lstStyle/>
                    <a:p>
                      <a:pPr marL="53975" marR="0" indent="0">
                        <a:lnSpc>
                          <a:spcPct val="100000"/>
                        </a:lnSpc>
                        <a:spcBef>
                          <a:spcPts val="600"/>
                        </a:spcBef>
                        <a:spcAft>
                          <a:spcPts val="0"/>
                        </a:spcAft>
                        <a:tabLst/>
                      </a:pPr>
                      <a:r>
                        <a:rPr lang="en-US" sz="2100" spc="-10" baseline="0" dirty="0">
                          <a:latin typeface="+mn-lt"/>
                          <a:ea typeface="Calibri"/>
                          <a:cs typeface="Times New Roman"/>
                        </a:rPr>
                        <a:t>For approved procedures, like X-rays, casts, or stitches.</a:t>
                      </a:r>
                      <a:endParaRPr lang="en-US" sz="2100" dirty="0">
                        <a:latin typeface="+mn-lt"/>
                        <a:ea typeface="Calibri"/>
                        <a:cs typeface="Times New Roman"/>
                      </a:endParaRPr>
                    </a:p>
                    <a:p>
                      <a:pPr marL="53975" marR="0" indent="0">
                        <a:lnSpc>
                          <a:spcPct val="100000"/>
                        </a:lnSpc>
                        <a:spcBef>
                          <a:spcPts val="600"/>
                        </a:spcBef>
                        <a:spcAft>
                          <a:spcPts val="0"/>
                        </a:spcAft>
                        <a:tabLst/>
                      </a:pPr>
                      <a:r>
                        <a:rPr lang="en-US" sz="2100" dirty="0">
                          <a:latin typeface="+mn-lt"/>
                          <a:ea typeface="Calibri"/>
                          <a:cs typeface="Times New Roman"/>
                        </a:rPr>
                        <a:t>You pay the doctor 20 percent of the Medicare-approved amount for the doctor’s services if the doctor accepts</a:t>
                      </a:r>
                      <a:r>
                        <a:rPr lang="en-US" sz="2100" baseline="0" dirty="0">
                          <a:latin typeface="+mn-lt"/>
                          <a:ea typeface="Calibri"/>
                          <a:cs typeface="Times New Roman"/>
                        </a:rPr>
                        <a:t> assignment</a:t>
                      </a:r>
                      <a:r>
                        <a:rPr lang="en-US" sz="2100" dirty="0">
                          <a:latin typeface="+mn-lt"/>
                          <a:ea typeface="Calibri"/>
                          <a:cs typeface="Times New Roman"/>
                        </a:rPr>
                        <a:t>. You also pay the hospital a copayment for each service.</a:t>
                      </a:r>
                      <a:r>
                        <a:rPr lang="en-US" sz="2100" baseline="0" dirty="0">
                          <a:latin typeface="+mn-lt"/>
                          <a:ea typeface="Calibri"/>
                          <a:cs typeface="Times New Roman"/>
                        </a:rPr>
                        <a:t> The Part B deductible applies. </a:t>
                      </a:r>
                      <a:endParaRPr lang="en-US" sz="2100" dirty="0">
                        <a:latin typeface="+mn-lt"/>
                        <a:ea typeface="Calibri"/>
                        <a:cs typeface="Times New Roman"/>
                      </a:endParaRPr>
                    </a:p>
                  </a:txBody>
                  <a:tcPr marL="47406" marR="47406"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13037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descr="Continuation of table describing Medicare Part B covered services, including durable medical equipment (DME). Details are included in the speakers' notes."/>
          <p:cNvGraphicFramePr>
            <a:graphicFrameLocks noGrp="1"/>
          </p:cNvGraphicFramePr>
          <p:nvPr>
            <p:extLst>
              <p:ext uri="{D42A27DB-BD31-4B8C-83A1-F6EECF244321}">
                <p14:modId xmlns:p14="http://schemas.microsoft.com/office/powerpoint/2010/main" val="837936527"/>
              </p:ext>
            </p:extLst>
          </p:nvPr>
        </p:nvGraphicFramePr>
        <p:xfrm>
          <a:off x="547976" y="714665"/>
          <a:ext cx="11071210" cy="5170965"/>
        </p:xfrm>
        <a:graphic>
          <a:graphicData uri="http://schemas.openxmlformats.org/drawingml/2006/table">
            <a:tbl>
              <a:tblPr firstRow="1" bandRow="1">
                <a:tableStyleId>{5C22544A-7EE6-4342-B048-85BDC9FD1C3A}</a:tableStyleId>
              </a:tblPr>
              <a:tblGrid>
                <a:gridCol w="2094555">
                  <a:extLst>
                    <a:ext uri="{9D8B030D-6E8A-4147-A177-3AD203B41FA5}">
                      <a16:colId xmlns:a16="http://schemas.microsoft.com/office/drawing/2014/main" val="20000"/>
                    </a:ext>
                  </a:extLst>
                </a:gridCol>
                <a:gridCol w="8976655">
                  <a:extLst>
                    <a:ext uri="{9D8B030D-6E8A-4147-A177-3AD203B41FA5}">
                      <a16:colId xmlns:a16="http://schemas.microsoft.com/office/drawing/2014/main" val="20001"/>
                    </a:ext>
                  </a:extLst>
                </a:gridCol>
              </a:tblGrid>
              <a:tr h="1058623">
                <a:tc gridSpan="2">
                  <a:txBody>
                    <a:bodyPr/>
                    <a:lstStyle/>
                    <a:p>
                      <a:pPr marL="342900" indent="0" algn="ctr">
                        <a:spcBef>
                          <a:spcPts val="600"/>
                        </a:spcBef>
                      </a:pPr>
                      <a:r>
                        <a:rPr lang="en-US" sz="3200" dirty="0"/>
                        <a:t>Medicare Part B-Covered </a:t>
                      </a:r>
                      <a:r>
                        <a:rPr lang="en-US" sz="3200" baseline="0" dirty="0"/>
                        <a:t>Services (continued)</a:t>
                      </a:r>
                      <a:endParaRPr lang="en-US" sz="3200" dirty="0">
                        <a:solidFill>
                          <a:schemeClr val="tx1"/>
                        </a:solidFill>
                      </a:endParaRPr>
                    </a:p>
                  </a:txBody>
                  <a:tcPr marL="81433" marR="81433" marT="40716" marB="40716" anchor="ctr"/>
                </a:tc>
                <a:tc hMerge="1">
                  <a:txBody>
                    <a:bodyPr/>
                    <a:lstStyle/>
                    <a:p>
                      <a:pPr algn="ctr"/>
                      <a:endParaRPr lang="en-US" sz="2800" dirty="0">
                        <a:solidFill>
                          <a:schemeClr val="tx1"/>
                        </a:solidFill>
                      </a:endParaRPr>
                    </a:p>
                  </a:txBody>
                  <a:tcPr anchor="ctr"/>
                </a:tc>
                <a:extLst>
                  <a:ext uri="{0D108BD9-81ED-4DB2-BD59-A6C34878D82A}">
                    <a16:rowId xmlns:a16="http://schemas.microsoft.com/office/drawing/2014/main" val="10000"/>
                  </a:ext>
                </a:extLst>
              </a:tr>
              <a:tr h="4112342">
                <a:tc>
                  <a:txBody>
                    <a:bodyPr/>
                    <a:lstStyle/>
                    <a:p>
                      <a:pPr marL="53975" marR="0" indent="0">
                        <a:lnSpc>
                          <a:spcPct val="100000"/>
                        </a:lnSpc>
                        <a:spcBef>
                          <a:spcPts val="600"/>
                        </a:spcBef>
                        <a:spcAft>
                          <a:spcPts val="0"/>
                        </a:spcAft>
                      </a:pPr>
                      <a:r>
                        <a:rPr lang="en-US" sz="2100" b="1" dirty="0">
                          <a:latin typeface="+mj-lt"/>
                          <a:ea typeface="Calibri"/>
                          <a:cs typeface="Times New Roman"/>
                        </a:rPr>
                        <a:t>Durable</a:t>
                      </a:r>
                      <a:r>
                        <a:rPr lang="en-US" sz="2100" b="1" baseline="0" dirty="0">
                          <a:latin typeface="+mj-lt"/>
                          <a:ea typeface="Calibri"/>
                          <a:cs typeface="Times New Roman"/>
                        </a:rPr>
                        <a:t> Medical Equipment (DME)</a:t>
                      </a:r>
                      <a:endParaRPr lang="en-US" sz="2100" b="1" dirty="0">
                        <a:latin typeface="+mj-lt"/>
                        <a:ea typeface="Calibri"/>
                        <a:cs typeface="Times New Roman"/>
                      </a:endParaRPr>
                    </a:p>
                  </a:txBody>
                  <a:tcPr marL="47552" marR="47552" marT="0" marB="0"/>
                </a:tc>
                <a:tc>
                  <a:txBody>
                    <a:bodyPr/>
                    <a:lstStyle/>
                    <a:p>
                      <a:pPr marL="53975" marR="0" indent="0">
                        <a:lnSpc>
                          <a:spcPct val="100000"/>
                        </a:lnSpc>
                        <a:spcBef>
                          <a:spcPts val="600"/>
                        </a:spcBef>
                        <a:spcAft>
                          <a:spcPts val="0"/>
                        </a:spcAft>
                      </a:pPr>
                      <a:r>
                        <a:rPr lang="en-US" sz="2100" dirty="0">
                          <a:latin typeface="+mj-lt"/>
                          <a:ea typeface="Calibri"/>
                          <a:cs typeface="Times New Roman"/>
                        </a:rPr>
                        <a:t>Items such as oxygen equipment and supplies,</a:t>
                      </a:r>
                      <a:r>
                        <a:rPr lang="en-US" sz="2100" baseline="0" dirty="0">
                          <a:latin typeface="+mj-lt"/>
                          <a:ea typeface="Calibri"/>
                          <a:cs typeface="Times New Roman"/>
                        </a:rPr>
                        <a:t> wheelchairs, walkers, and hospital beds for use in the home. Some items must be rented. </a:t>
                      </a:r>
                    </a:p>
                    <a:p>
                      <a:pPr marL="53975" marR="0" indent="0">
                        <a:lnSpc>
                          <a:spcPct val="100000"/>
                        </a:lnSpc>
                        <a:spcBef>
                          <a:spcPts val="600"/>
                        </a:spcBef>
                        <a:spcAft>
                          <a:spcPts val="0"/>
                        </a:spcAft>
                      </a:pPr>
                      <a:r>
                        <a:rPr lang="en-US" sz="2100" b="0" kern="1200" baseline="0" dirty="0">
                          <a:solidFill>
                            <a:schemeClr val="tx1"/>
                          </a:solidFill>
                        </a:rPr>
                        <a:t>Medicare is phasing in a program called “</a:t>
                      </a:r>
                      <a:r>
                        <a:rPr lang="en-US" sz="2100" b="1" kern="1200" baseline="0" dirty="0">
                          <a:solidFill>
                            <a:schemeClr val="tx1"/>
                          </a:solidFill>
                        </a:rPr>
                        <a:t>competitive bidding</a:t>
                      </a:r>
                      <a:r>
                        <a:rPr lang="en-US" sz="2100" b="0" kern="1200" baseline="0" dirty="0">
                          <a:solidFill>
                            <a:schemeClr val="tx1"/>
                          </a:solidFill>
                        </a:rPr>
                        <a:t>” which means that in some areas, if you need certain items, you must use specific suppliers, or Medicare won’t pay for the item and you’ll likely pay full price. </a:t>
                      </a:r>
                    </a:p>
                    <a:p>
                      <a:pPr marL="53975" marR="0" indent="0">
                        <a:lnSpc>
                          <a:spcPct val="100000"/>
                        </a:lnSpc>
                        <a:spcBef>
                          <a:spcPts val="600"/>
                        </a:spcBef>
                        <a:spcAft>
                          <a:spcPts val="0"/>
                        </a:spcAft>
                      </a:pPr>
                      <a:r>
                        <a:rPr lang="en-US" sz="2100" dirty="0"/>
                        <a:t>Visit </a:t>
                      </a:r>
                      <a:r>
                        <a:rPr lang="en-US" sz="2100" dirty="0">
                          <a:hlinkClick r:id="rId3"/>
                        </a:rPr>
                        <a:t>www.medicare.gov/supplier</a:t>
                      </a:r>
                      <a:r>
                        <a:rPr lang="en-US" sz="2100" dirty="0"/>
                        <a:t> to find Medicare-approved suppliers in your area. </a:t>
                      </a:r>
                    </a:p>
                    <a:p>
                      <a:pPr marL="53975" marR="0" indent="0" algn="l" defTabSz="914400" rtl="0" eaLnBrk="1" fontAlgn="auto" latinLnBrk="0" hangingPunct="1">
                        <a:lnSpc>
                          <a:spcPct val="100000"/>
                        </a:lnSpc>
                        <a:spcBef>
                          <a:spcPts val="600"/>
                        </a:spcBef>
                        <a:spcAft>
                          <a:spcPts val="0"/>
                        </a:spcAft>
                        <a:buClrTx/>
                        <a:buSzTx/>
                        <a:buFontTx/>
                        <a:buNone/>
                        <a:tabLst/>
                        <a:defRPr/>
                      </a:pPr>
                      <a:r>
                        <a:rPr lang="en-US" sz="2100" kern="1200" baseline="0" dirty="0">
                          <a:solidFill>
                            <a:schemeClr val="dk1"/>
                          </a:solidFill>
                          <a:latin typeface="+mn-lt"/>
                          <a:ea typeface="Calibri"/>
                          <a:cs typeface="Times New Roman"/>
                        </a:rPr>
                        <a:t>You pay 20 percent of the Medicare-approved amount, and the Part B deductible applies. </a:t>
                      </a:r>
                    </a:p>
                  </a:txBody>
                  <a:tcPr marL="47552" marR="47552"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47419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descr="Continued table describing Medicare Part B covered services, including home health services, and other medicallypecessary services and supplies. Details are included in the speakers' notes."/>
          <p:cNvGraphicFramePr>
            <a:graphicFrameLocks noGrp="1"/>
          </p:cNvGraphicFramePr>
          <p:nvPr>
            <p:extLst>
              <p:ext uri="{D42A27DB-BD31-4B8C-83A1-F6EECF244321}">
                <p14:modId xmlns:p14="http://schemas.microsoft.com/office/powerpoint/2010/main" val="1167439822"/>
              </p:ext>
            </p:extLst>
          </p:nvPr>
        </p:nvGraphicFramePr>
        <p:xfrm>
          <a:off x="1454884" y="295503"/>
          <a:ext cx="9236315" cy="5679628"/>
        </p:xfrm>
        <a:graphic>
          <a:graphicData uri="http://schemas.openxmlformats.org/drawingml/2006/table">
            <a:tbl>
              <a:tblPr firstRow="1" bandRow="1">
                <a:tableStyleId>{5C22544A-7EE6-4342-B048-85BDC9FD1C3A}</a:tableStyleId>
              </a:tblPr>
              <a:tblGrid>
                <a:gridCol w="2246672">
                  <a:extLst>
                    <a:ext uri="{9D8B030D-6E8A-4147-A177-3AD203B41FA5}">
                      <a16:colId xmlns:a16="http://schemas.microsoft.com/office/drawing/2014/main" val="20000"/>
                    </a:ext>
                  </a:extLst>
                </a:gridCol>
                <a:gridCol w="6989643">
                  <a:extLst>
                    <a:ext uri="{9D8B030D-6E8A-4147-A177-3AD203B41FA5}">
                      <a16:colId xmlns:a16="http://schemas.microsoft.com/office/drawing/2014/main" val="20001"/>
                    </a:ext>
                  </a:extLst>
                </a:gridCol>
              </a:tblGrid>
              <a:tr h="684118">
                <a:tc gridSpan="2">
                  <a:txBody>
                    <a:bodyPr/>
                    <a:lstStyle/>
                    <a:p>
                      <a:pPr marL="342900" indent="0" algn="ctr">
                        <a:spcBef>
                          <a:spcPts val="600"/>
                        </a:spcBef>
                      </a:pPr>
                      <a:r>
                        <a:rPr lang="en-US" sz="3500" dirty="0"/>
                        <a:t>More</a:t>
                      </a:r>
                      <a:r>
                        <a:rPr lang="en-US" sz="3500" baseline="0" dirty="0"/>
                        <a:t> </a:t>
                      </a:r>
                      <a:r>
                        <a:rPr lang="en-US" sz="3500" dirty="0"/>
                        <a:t>Medicare Part B-Covered </a:t>
                      </a:r>
                      <a:r>
                        <a:rPr lang="en-US" sz="3500" baseline="0" dirty="0"/>
                        <a:t>Services</a:t>
                      </a:r>
                      <a:endParaRPr lang="en-US" sz="3500" dirty="0">
                        <a:solidFill>
                          <a:schemeClr val="tx1"/>
                        </a:solidFill>
                      </a:endParaRPr>
                    </a:p>
                  </a:txBody>
                  <a:tcPr marL="89206" marR="89206" marT="44603" marB="44603" anchor="ctr"/>
                </a:tc>
                <a:tc hMerge="1">
                  <a:txBody>
                    <a:bodyPr/>
                    <a:lstStyle/>
                    <a:p>
                      <a:pPr algn="ctr"/>
                      <a:endParaRPr lang="en-US" sz="2800" dirty="0">
                        <a:solidFill>
                          <a:schemeClr val="tx1"/>
                        </a:solidFill>
                      </a:endParaRPr>
                    </a:p>
                  </a:txBody>
                  <a:tcPr anchor="ctr"/>
                </a:tc>
                <a:extLst>
                  <a:ext uri="{0D108BD9-81ED-4DB2-BD59-A6C34878D82A}">
                    <a16:rowId xmlns:a16="http://schemas.microsoft.com/office/drawing/2014/main" val="10000"/>
                  </a:ext>
                </a:extLst>
              </a:tr>
              <a:tr h="2497755">
                <a:tc>
                  <a:txBody>
                    <a:bodyPr/>
                    <a:lstStyle/>
                    <a:p>
                      <a:pPr marL="53975" marR="0" indent="0">
                        <a:lnSpc>
                          <a:spcPct val="100000"/>
                        </a:lnSpc>
                        <a:spcBef>
                          <a:spcPts val="0"/>
                        </a:spcBef>
                        <a:spcAft>
                          <a:spcPts val="0"/>
                        </a:spcAft>
                      </a:pPr>
                      <a:r>
                        <a:rPr lang="en-US" sz="2300" b="1" dirty="0">
                          <a:latin typeface="+mj-lt"/>
                          <a:cs typeface="Arial" charset="0"/>
                        </a:rPr>
                        <a:t>Home Health Services</a:t>
                      </a:r>
                      <a:endParaRPr lang="en-US" sz="2300" b="1" dirty="0">
                        <a:latin typeface="+mj-lt"/>
                        <a:ea typeface="Calibri"/>
                        <a:cs typeface="Times New Roman"/>
                      </a:endParaRPr>
                    </a:p>
                  </a:txBody>
                  <a:tcPr marL="52091" marR="52091" marT="0" marB="0"/>
                </a:tc>
                <a:tc>
                  <a:txBody>
                    <a:bodyPr/>
                    <a:lstStyle/>
                    <a:p>
                      <a:pPr marL="0" marR="0" indent="0" algn="l" defTabSz="914400" rtl="0" eaLnBrk="1" fontAlgn="auto" latinLnBrk="0" hangingPunct="1">
                        <a:lnSpc>
                          <a:spcPct val="100000"/>
                        </a:lnSpc>
                        <a:spcBef>
                          <a:spcPts val="600"/>
                        </a:spcBef>
                        <a:spcAft>
                          <a:spcPts val="0"/>
                        </a:spcAft>
                        <a:buClrTx/>
                        <a:buSzTx/>
                        <a:buFontTx/>
                        <a:buNone/>
                        <a:tabLst/>
                        <a:defRPr/>
                      </a:pPr>
                      <a:r>
                        <a:rPr lang="en-US" sz="2300" dirty="0"/>
                        <a:t>Medically-necessary </a:t>
                      </a:r>
                      <a:r>
                        <a:rPr lang="en-US" sz="2300" b="0" i="0" u="none" strike="noStrike" kern="1200" baseline="0" dirty="0">
                          <a:solidFill>
                            <a:schemeClr val="dk1"/>
                          </a:solidFill>
                          <a:latin typeface="+mn-lt"/>
                          <a:ea typeface="+mn-ea"/>
                          <a:cs typeface="+mn-cs"/>
                        </a:rPr>
                        <a:t>part-time or intermittent skilled nursing care, and/or physical therapy, speech-language pathology services, and/or services for people with a continuing need for occupational therapy, </a:t>
                      </a:r>
                      <a:r>
                        <a:rPr lang="en-US" sz="2300" kern="1200" dirty="0">
                          <a:solidFill>
                            <a:schemeClr val="dk1"/>
                          </a:solidFill>
                          <a:latin typeface="+mn-lt"/>
                          <a:ea typeface="+mn-ea"/>
                          <a:cs typeface="Arial" charset="0"/>
                        </a:rPr>
                        <a:t>some home health aide services, medical social services, and medical supplies.</a:t>
                      </a:r>
                      <a:r>
                        <a:rPr lang="en-US" sz="2300" kern="1200" baseline="0" dirty="0">
                          <a:solidFill>
                            <a:schemeClr val="dk1"/>
                          </a:solidFill>
                          <a:latin typeface="+mn-lt"/>
                          <a:ea typeface="+mn-ea"/>
                          <a:cs typeface="Times New Roman"/>
                        </a:rPr>
                        <a:t> </a:t>
                      </a:r>
                      <a:r>
                        <a:rPr lang="en-US" sz="2300" baseline="0" dirty="0">
                          <a:latin typeface="+mj-lt"/>
                          <a:ea typeface="Calibri"/>
                          <a:cs typeface="Times New Roman"/>
                        </a:rPr>
                        <a:t>You pay nothing for covered services.</a:t>
                      </a:r>
                      <a:endParaRPr lang="en-US" sz="2300" dirty="0">
                        <a:latin typeface="+mj-lt"/>
                        <a:ea typeface="Calibri"/>
                        <a:cs typeface="Times New Roman"/>
                      </a:endParaRPr>
                    </a:p>
                  </a:txBody>
                  <a:tcPr marL="52091" marR="52091" marT="0" marB="0"/>
                </a:tc>
                <a:extLst>
                  <a:ext uri="{0D108BD9-81ED-4DB2-BD59-A6C34878D82A}">
                    <a16:rowId xmlns:a16="http://schemas.microsoft.com/office/drawing/2014/main" val="10001"/>
                  </a:ext>
                </a:extLst>
              </a:tr>
              <a:tr h="2497755">
                <a:tc>
                  <a:txBody>
                    <a:bodyPr/>
                    <a:lstStyle/>
                    <a:p>
                      <a:pPr marL="53975" marR="0" indent="0">
                        <a:lnSpc>
                          <a:spcPct val="100000"/>
                        </a:lnSpc>
                        <a:spcBef>
                          <a:spcPts val="600"/>
                        </a:spcBef>
                        <a:spcAft>
                          <a:spcPts val="0"/>
                        </a:spcAft>
                      </a:pPr>
                      <a:r>
                        <a:rPr lang="en-US" sz="2300" b="1" dirty="0">
                          <a:latin typeface="+mj-lt"/>
                          <a:ea typeface="Calibri"/>
                          <a:cs typeface="Times New Roman"/>
                        </a:rPr>
                        <a:t>Other (including but not limited to)</a:t>
                      </a:r>
                    </a:p>
                  </a:txBody>
                  <a:tcPr marL="52091" marR="52091" marT="0" marB="0"/>
                </a:tc>
                <a:tc>
                  <a:txBody>
                    <a:bodyPr/>
                    <a:lstStyle/>
                    <a:p>
                      <a:pPr marL="53975" marR="0" indent="0">
                        <a:lnSpc>
                          <a:spcPct val="100000"/>
                        </a:lnSpc>
                        <a:spcBef>
                          <a:spcPts val="600"/>
                        </a:spcBef>
                        <a:spcAft>
                          <a:spcPts val="0"/>
                        </a:spcAft>
                      </a:pPr>
                      <a:r>
                        <a:rPr lang="en-US" sz="2300" dirty="0">
                          <a:latin typeface="+mj-lt"/>
                          <a:ea typeface="Calibri"/>
                          <a:cs typeface="Times New Roman"/>
                        </a:rPr>
                        <a:t>Medically-</a:t>
                      </a:r>
                      <a:r>
                        <a:rPr lang="en-US" sz="2300" baseline="0" dirty="0">
                          <a:latin typeface="+mj-lt"/>
                          <a:ea typeface="Calibri"/>
                          <a:cs typeface="Times New Roman"/>
                        </a:rPr>
                        <a:t>necessary medical services and supplies, such as c</a:t>
                      </a:r>
                      <a:r>
                        <a:rPr lang="en-US" sz="2300" dirty="0">
                          <a:latin typeface="+mj-lt"/>
                          <a:ea typeface="Calibri"/>
                          <a:cs typeface="Times New Roman"/>
                        </a:rPr>
                        <a:t>linical laboratory services, diabetes supplies, kidney dialysis services and supplies, mental health care, limited outpatient prescription drugs, diagnostic X-rays, MRIs, CT scans, and EKGs, transplants and other</a:t>
                      </a:r>
                      <a:r>
                        <a:rPr lang="en-US" sz="2300" baseline="0" dirty="0">
                          <a:latin typeface="+mj-lt"/>
                          <a:ea typeface="Calibri"/>
                          <a:cs typeface="Times New Roman"/>
                        </a:rPr>
                        <a:t> services are covered. Costs vary.</a:t>
                      </a:r>
                      <a:endParaRPr lang="en-US" sz="2300" dirty="0">
                        <a:latin typeface="+mj-lt"/>
                        <a:ea typeface="Calibri"/>
                        <a:cs typeface="Times New Roman"/>
                      </a:endParaRPr>
                    </a:p>
                  </a:txBody>
                  <a:tcPr marL="52091" marR="52091"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863908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9049" y="377729"/>
            <a:ext cx="9601200" cy="678561"/>
          </a:xfrm>
        </p:spPr>
        <p:txBody>
          <a:bodyPr>
            <a:normAutofit/>
          </a:bodyPr>
          <a:lstStyle/>
          <a:p>
            <a:r>
              <a:rPr lang="en-US" sz="4000" dirty="0"/>
              <a:t>Part B-Covered Preventive Services</a:t>
            </a:r>
          </a:p>
        </p:txBody>
      </p:sp>
      <p:sp>
        <p:nvSpPr>
          <p:cNvPr id="3" name="Content Placeholder 2"/>
          <p:cNvSpPr>
            <a:spLocks noGrp="1"/>
          </p:cNvSpPr>
          <p:nvPr>
            <p:ph idx="1"/>
          </p:nvPr>
        </p:nvSpPr>
        <p:spPr>
          <a:xfrm>
            <a:off x="1063078" y="1198179"/>
            <a:ext cx="9807171" cy="5312980"/>
          </a:xfrm>
        </p:spPr>
        <p:txBody>
          <a:bodyPr numCol="2">
            <a:normAutofit fontScale="55000" lnSpcReduction="20000"/>
          </a:bodyPr>
          <a:lstStyle/>
          <a:p>
            <a:r>
              <a:rPr lang="en-US" sz="2900" b="1" dirty="0"/>
              <a:t>“Welcome to Medicare” preventive visit</a:t>
            </a:r>
          </a:p>
          <a:p>
            <a:r>
              <a:rPr lang="en-US" sz="2900" b="1" dirty="0"/>
              <a:t>Annual “Wellness” visit</a:t>
            </a:r>
          </a:p>
          <a:p>
            <a:r>
              <a:rPr lang="en-US" sz="2900" b="1" dirty="0"/>
              <a:t>Abdominal aortic </a:t>
            </a:r>
            <a:br>
              <a:rPr lang="en-US" sz="2900" b="1" dirty="0"/>
            </a:br>
            <a:r>
              <a:rPr lang="en-US" sz="2900" b="1" dirty="0"/>
              <a:t>aneurysm screening</a:t>
            </a:r>
          </a:p>
          <a:p>
            <a:r>
              <a:rPr lang="en-US" sz="2900" b="1" dirty="0"/>
              <a:t>Alcohol misuse screening and counseling</a:t>
            </a:r>
          </a:p>
          <a:p>
            <a:r>
              <a:rPr lang="en-US" sz="2900" b="1" dirty="0"/>
              <a:t>Behavioral therapy for </a:t>
            </a:r>
          </a:p>
          <a:p>
            <a:r>
              <a:rPr lang="en-US" sz="2900" b="1" dirty="0"/>
              <a:t> cardiovascular disease</a:t>
            </a:r>
          </a:p>
          <a:p>
            <a:r>
              <a:rPr lang="en-US" sz="2900" b="1" dirty="0"/>
              <a:t>Bone mass measurement</a:t>
            </a:r>
          </a:p>
          <a:p>
            <a:r>
              <a:rPr lang="en-US" sz="2900" b="1" dirty="0"/>
              <a:t>Cardiovascular disease screenings</a:t>
            </a:r>
          </a:p>
          <a:p>
            <a:r>
              <a:rPr lang="en-US" sz="2900" b="1" dirty="0"/>
              <a:t>Colorectal cancer screenings</a:t>
            </a:r>
          </a:p>
          <a:p>
            <a:r>
              <a:rPr lang="en-US" sz="2900" b="1" dirty="0"/>
              <a:t>Depression screening</a:t>
            </a:r>
          </a:p>
          <a:p>
            <a:r>
              <a:rPr lang="en-US" sz="2900" b="1" dirty="0"/>
              <a:t>Diabetes screenings</a:t>
            </a:r>
          </a:p>
          <a:p>
            <a:r>
              <a:rPr lang="en-US" sz="2900" b="1" dirty="0"/>
              <a:t>Diabetes self-management training</a:t>
            </a:r>
          </a:p>
          <a:p>
            <a:endParaRPr lang="en-US" sz="2900" b="1" dirty="0"/>
          </a:p>
          <a:p>
            <a:r>
              <a:rPr lang="en-US" sz="2900" b="1" dirty="0"/>
              <a:t>Flu shots</a:t>
            </a:r>
          </a:p>
          <a:p>
            <a:r>
              <a:rPr lang="en-US" sz="2900" b="1" dirty="0"/>
              <a:t>Glaucoma tests</a:t>
            </a:r>
          </a:p>
          <a:p>
            <a:r>
              <a:rPr lang="en-US" sz="2900" b="1" dirty="0"/>
              <a:t>Hepatitis B shots</a:t>
            </a:r>
          </a:p>
          <a:p>
            <a:r>
              <a:rPr lang="en-US" sz="2900" b="1" dirty="0"/>
              <a:t>HIV screening</a:t>
            </a:r>
          </a:p>
          <a:p>
            <a:r>
              <a:rPr lang="en-US" sz="2900" b="1" dirty="0"/>
              <a:t>Mammograms (screening)</a:t>
            </a:r>
          </a:p>
          <a:p>
            <a:r>
              <a:rPr lang="en-US" sz="2900" b="1" dirty="0"/>
              <a:t>Obesity screening and counseling</a:t>
            </a:r>
          </a:p>
          <a:p>
            <a:r>
              <a:rPr lang="en-US" sz="2900" b="1" dirty="0"/>
              <a:t>Pap test, pelvic exam, and clinical breast exam</a:t>
            </a:r>
          </a:p>
          <a:p>
            <a:r>
              <a:rPr lang="en-US" sz="2900" b="1" dirty="0"/>
              <a:t>Pneumococcal pneumonia shot</a:t>
            </a:r>
          </a:p>
          <a:p>
            <a:r>
              <a:rPr lang="en-US" sz="2900" b="1" dirty="0"/>
              <a:t>Prostate cancer screening</a:t>
            </a:r>
          </a:p>
          <a:p>
            <a:r>
              <a:rPr lang="en-US" sz="2900" b="1" dirty="0"/>
              <a:t>Sexually transmitted infection screening (STIs) and high-intensity behavioral counseling to prevent STIs</a:t>
            </a:r>
          </a:p>
          <a:p>
            <a:r>
              <a:rPr lang="en-US" sz="2900" b="1" dirty="0"/>
              <a:t>Smoking cessation</a:t>
            </a:r>
          </a:p>
          <a:p>
            <a:endParaRPr lang="en-US" dirty="0"/>
          </a:p>
        </p:txBody>
      </p:sp>
    </p:spTree>
    <p:extLst>
      <p:ext uri="{BB962C8B-B14F-4D97-AF65-F5344CB8AC3E}">
        <p14:creationId xmlns:p14="http://schemas.microsoft.com/office/powerpoint/2010/main" val="3560261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78372"/>
            <a:ext cx="9601200" cy="794900"/>
          </a:xfrm>
        </p:spPr>
        <p:txBody>
          <a:bodyPr>
            <a:normAutofit/>
          </a:bodyPr>
          <a:lstStyle/>
          <a:p>
            <a:r>
              <a:rPr lang="en-US" sz="4000" dirty="0"/>
              <a:t>NOT Covered by Part A and Part B</a:t>
            </a:r>
          </a:p>
        </p:txBody>
      </p:sp>
      <p:sp>
        <p:nvSpPr>
          <p:cNvPr id="3" name="Content Placeholder 2"/>
          <p:cNvSpPr>
            <a:spLocks noGrp="1"/>
          </p:cNvSpPr>
          <p:nvPr>
            <p:ph idx="1"/>
          </p:nvPr>
        </p:nvSpPr>
        <p:spPr>
          <a:xfrm>
            <a:off x="1295400" y="1466193"/>
            <a:ext cx="9601200" cy="4325008"/>
          </a:xfrm>
        </p:spPr>
        <p:txBody>
          <a:bodyPr>
            <a:normAutofit/>
          </a:bodyPr>
          <a:lstStyle/>
          <a:p>
            <a:r>
              <a:rPr lang="en-US" sz="2800" dirty="0"/>
              <a:t>Long-term care </a:t>
            </a:r>
          </a:p>
          <a:p>
            <a:r>
              <a:rPr lang="en-US" sz="2800" dirty="0"/>
              <a:t>Routine dental care</a:t>
            </a:r>
          </a:p>
          <a:p>
            <a:r>
              <a:rPr lang="en-US" sz="2800" dirty="0"/>
              <a:t>Dentures</a:t>
            </a:r>
          </a:p>
          <a:p>
            <a:r>
              <a:rPr lang="en-US" sz="2800" dirty="0"/>
              <a:t>Cosmetic surgery</a:t>
            </a:r>
          </a:p>
          <a:p>
            <a:r>
              <a:rPr lang="en-US" sz="2800" dirty="0"/>
              <a:t>Acupuncture</a:t>
            </a:r>
          </a:p>
          <a:p>
            <a:r>
              <a:rPr lang="en-US" sz="2800" dirty="0"/>
              <a:t>Hearing aids and exams for fitting hearing aids</a:t>
            </a:r>
          </a:p>
          <a:p>
            <a:r>
              <a:rPr lang="en-US" sz="2800" dirty="0"/>
              <a:t>Other – check on </a:t>
            </a:r>
            <a:r>
              <a:rPr lang="en-US" sz="2800" u="sng" dirty="0"/>
              <a:t>www.medicare.gov</a:t>
            </a:r>
          </a:p>
          <a:p>
            <a:endParaRPr lang="en-US" dirty="0"/>
          </a:p>
        </p:txBody>
      </p:sp>
    </p:spTree>
    <p:extLst>
      <p:ext uri="{BB962C8B-B14F-4D97-AF65-F5344CB8AC3E}">
        <p14:creationId xmlns:p14="http://schemas.microsoft.com/office/powerpoint/2010/main" val="928901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10092"/>
          </a:xfrm>
        </p:spPr>
        <p:txBody>
          <a:bodyPr>
            <a:normAutofit/>
          </a:bodyPr>
          <a:lstStyle/>
          <a:p>
            <a:r>
              <a:rPr lang="en-US" sz="4000" dirty="0">
                <a:cs typeface="Arial" charset="0"/>
              </a:rPr>
              <a:t>Paying for Part B Services</a:t>
            </a:r>
            <a:endParaRPr lang="en-US" sz="4000" dirty="0"/>
          </a:p>
        </p:txBody>
      </p:sp>
      <p:sp>
        <p:nvSpPr>
          <p:cNvPr id="3" name="Content Placeholder 2"/>
          <p:cNvSpPr>
            <a:spLocks noGrp="1"/>
          </p:cNvSpPr>
          <p:nvPr>
            <p:ph idx="1"/>
          </p:nvPr>
        </p:nvSpPr>
        <p:spPr>
          <a:xfrm>
            <a:off x="1295400" y="1765738"/>
            <a:ext cx="9601200" cy="4025462"/>
          </a:xfrm>
        </p:spPr>
        <p:txBody>
          <a:bodyPr/>
          <a:lstStyle/>
          <a:p>
            <a:r>
              <a:rPr lang="en-US" sz="2800" b="1" dirty="0"/>
              <a:t>In Original Medicare you pay</a:t>
            </a:r>
          </a:p>
          <a:p>
            <a:pPr lvl="1"/>
            <a:r>
              <a:rPr lang="en-US" sz="2800" dirty="0"/>
              <a:t>Yearly deductible of $257 in 2025</a:t>
            </a:r>
          </a:p>
          <a:p>
            <a:pPr lvl="1"/>
            <a:r>
              <a:rPr lang="en-US" sz="2800" dirty="0"/>
              <a:t>20 percent coinsurance for most services</a:t>
            </a:r>
          </a:p>
          <a:p>
            <a:pPr lvl="1"/>
            <a:endParaRPr lang="en-US" sz="2800" dirty="0"/>
          </a:p>
          <a:p>
            <a:r>
              <a:rPr lang="en-US" sz="2800" b="1" dirty="0"/>
              <a:t>Some programs may help pay these costs</a:t>
            </a:r>
          </a:p>
          <a:p>
            <a:endParaRPr lang="en-US" dirty="0"/>
          </a:p>
        </p:txBody>
      </p:sp>
    </p:spTree>
    <p:extLst>
      <p:ext uri="{BB962C8B-B14F-4D97-AF65-F5344CB8AC3E}">
        <p14:creationId xmlns:p14="http://schemas.microsoft.com/office/powerpoint/2010/main" val="4284249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67305"/>
            <a:ext cx="9601200" cy="731838"/>
          </a:xfrm>
        </p:spPr>
        <p:txBody>
          <a:bodyPr>
            <a:normAutofit/>
          </a:bodyPr>
          <a:lstStyle/>
          <a:p>
            <a:r>
              <a:rPr lang="en-US" sz="3600" dirty="0"/>
              <a:t>Monthly Part B Premium</a:t>
            </a:r>
          </a:p>
        </p:txBody>
      </p:sp>
      <p:sp>
        <p:nvSpPr>
          <p:cNvPr id="3" name="Content Placeholder 2"/>
          <p:cNvSpPr>
            <a:spLocks noGrp="1"/>
          </p:cNvSpPr>
          <p:nvPr>
            <p:ph idx="1"/>
          </p:nvPr>
        </p:nvSpPr>
        <p:spPr>
          <a:xfrm>
            <a:off x="838200" y="6355689"/>
            <a:ext cx="10515600" cy="484195"/>
          </a:xfrm>
        </p:spPr>
        <p:txBody>
          <a:bodyPr/>
          <a:lstStyle/>
          <a:p>
            <a:r>
              <a:rPr lang="en-US" dirty="0">
                <a:solidFill>
                  <a:prstClr val="black"/>
                </a:solidFill>
              </a:rPr>
              <a:t>Note: Premiums are usually deducted from your Social Security benefit payment</a:t>
            </a:r>
          </a:p>
          <a:p>
            <a:endParaRPr lang="en-US" dirty="0"/>
          </a:p>
        </p:txBody>
      </p:sp>
      <p:graphicFrame>
        <p:nvGraphicFramePr>
          <p:cNvPr id="4" name="Content Placeholder 8" descr="Table showing monthly Part B premium based upon individual and joint tax filing status and rates. Details are included in the speakers' notes."/>
          <p:cNvGraphicFramePr>
            <a:graphicFrameLocks/>
          </p:cNvGraphicFramePr>
          <p:nvPr>
            <p:extLst>
              <p:ext uri="{D42A27DB-BD31-4B8C-83A1-F6EECF244321}">
                <p14:modId xmlns:p14="http://schemas.microsoft.com/office/powerpoint/2010/main" val="1746837135"/>
              </p:ext>
            </p:extLst>
          </p:nvPr>
        </p:nvGraphicFramePr>
        <p:xfrm>
          <a:off x="287723" y="1066448"/>
          <a:ext cx="11616554" cy="4954631"/>
        </p:xfrm>
        <a:graphic>
          <a:graphicData uri="http://schemas.openxmlformats.org/drawingml/2006/table">
            <a:tbl>
              <a:tblPr firstRow="1" bandRow="1">
                <a:tableStyleId>{5C22544A-7EE6-4342-B048-85BDC9FD1C3A}</a:tableStyleId>
              </a:tblPr>
              <a:tblGrid>
                <a:gridCol w="2628323">
                  <a:extLst>
                    <a:ext uri="{9D8B030D-6E8A-4147-A177-3AD203B41FA5}">
                      <a16:colId xmlns:a16="http://schemas.microsoft.com/office/drawing/2014/main" val="20000"/>
                    </a:ext>
                  </a:extLst>
                </a:gridCol>
                <a:gridCol w="2628323">
                  <a:extLst>
                    <a:ext uri="{9D8B030D-6E8A-4147-A177-3AD203B41FA5}">
                      <a16:colId xmlns:a16="http://schemas.microsoft.com/office/drawing/2014/main" val="20001"/>
                    </a:ext>
                  </a:extLst>
                </a:gridCol>
                <a:gridCol w="2475856">
                  <a:extLst>
                    <a:ext uri="{9D8B030D-6E8A-4147-A177-3AD203B41FA5}">
                      <a16:colId xmlns:a16="http://schemas.microsoft.com/office/drawing/2014/main" val="20002"/>
                    </a:ext>
                  </a:extLst>
                </a:gridCol>
                <a:gridCol w="1942026">
                  <a:extLst>
                    <a:ext uri="{9D8B030D-6E8A-4147-A177-3AD203B41FA5}">
                      <a16:colId xmlns:a16="http://schemas.microsoft.com/office/drawing/2014/main" val="3352085239"/>
                    </a:ext>
                  </a:extLst>
                </a:gridCol>
                <a:gridCol w="1942026">
                  <a:extLst>
                    <a:ext uri="{9D8B030D-6E8A-4147-A177-3AD203B41FA5}">
                      <a16:colId xmlns:a16="http://schemas.microsoft.com/office/drawing/2014/main" val="20003"/>
                    </a:ext>
                  </a:extLst>
                </a:gridCol>
              </a:tblGrid>
              <a:tr h="577272">
                <a:tc gridSpan="3">
                  <a:txBody>
                    <a:bodyPr/>
                    <a:lstStyle/>
                    <a:p>
                      <a:pPr marL="0" marR="0" algn="ctr">
                        <a:lnSpc>
                          <a:spcPct val="115000"/>
                        </a:lnSpc>
                        <a:spcBef>
                          <a:spcPts val="0"/>
                        </a:spcBef>
                        <a:spcAft>
                          <a:spcPts val="0"/>
                        </a:spcAft>
                      </a:pPr>
                      <a:r>
                        <a:rPr lang="en-US" sz="1600" dirty="0"/>
                        <a:t>If your yearly income in 2023 (for what you pay in 2025) was</a:t>
                      </a:r>
                      <a:endParaRPr lang="en-US" sz="1600" dirty="0">
                        <a:solidFill>
                          <a:schemeClr val="tx1"/>
                        </a:solidFill>
                        <a:latin typeface="Calibri"/>
                        <a:ea typeface="Calibri"/>
                        <a:cs typeface="Times New Roman"/>
                      </a:endParaRPr>
                    </a:p>
                  </a:txBody>
                  <a:tcPr marL="65723" marR="65723" marT="0" marB="0" anchor="ctr"/>
                </a:tc>
                <a:tc hMerge="1">
                  <a:txBody>
                    <a:bodyPr/>
                    <a:lstStyle/>
                    <a:p>
                      <a:endParaRPr lang="en-US"/>
                    </a:p>
                  </a:txBody>
                  <a:tcPr/>
                </a:tc>
                <a:tc hMerge="1">
                  <a:txBody>
                    <a:bodyPr/>
                    <a:lstStyle/>
                    <a:p>
                      <a:pPr marL="0" marR="0" algn="ctr">
                        <a:lnSpc>
                          <a:spcPct val="115000"/>
                        </a:lnSpc>
                        <a:spcBef>
                          <a:spcPts val="0"/>
                        </a:spcBef>
                        <a:spcAft>
                          <a:spcPts val="0"/>
                        </a:spcAft>
                      </a:pPr>
                      <a:endParaRPr lang="en-US" sz="2800" dirty="0">
                        <a:solidFill>
                          <a:schemeClr val="tx1"/>
                        </a:solidFill>
                        <a:latin typeface="Calibri"/>
                        <a:ea typeface="Calibri"/>
                        <a:cs typeface="Times New Roman"/>
                      </a:endParaRPr>
                    </a:p>
                  </a:txBody>
                  <a:tcPr marL="68580" marR="68580" marT="0" marB="0"/>
                </a:tc>
                <a:tc rowSpan="2">
                  <a:txBody>
                    <a:bodyPr/>
                    <a:lstStyle/>
                    <a:p>
                      <a:pPr marL="0" marR="0" algn="ctr">
                        <a:lnSpc>
                          <a:spcPct val="115000"/>
                        </a:lnSpc>
                        <a:spcBef>
                          <a:spcPts val="0"/>
                        </a:spcBef>
                        <a:spcAft>
                          <a:spcPts val="0"/>
                        </a:spcAft>
                      </a:pPr>
                      <a:r>
                        <a:rPr lang="en-US" sz="1600" dirty="0"/>
                        <a:t>Income-Related Monthly Adjustment Amount</a:t>
                      </a:r>
                      <a:endParaRPr lang="en-US" sz="1600" dirty="0">
                        <a:solidFill>
                          <a:schemeClr val="tx1"/>
                        </a:solidFill>
                        <a:latin typeface="Calibri"/>
                        <a:ea typeface="Calibri"/>
                        <a:cs typeface="Times New Roman"/>
                      </a:endParaRPr>
                    </a:p>
                  </a:txBody>
                  <a:tcPr marL="65723" marR="65723" marT="0" marB="0" anchor="ctr"/>
                </a:tc>
                <a:tc rowSpan="2">
                  <a:txBody>
                    <a:bodyPr/>
                    <a:lstStyle/>
                    <a:p>
                      <a:pPr marL="0" marR="0" algn="ctr">
                        <a:lnSpc>
                          <a:spcPct val="115000"/>
                        </a:lnSpc>
                        <a:spcBef>
                          <a:spcPts val="0"/>
                        </a:spcBef>
                        <a:spcAft>
                          <a:spcPts val="0"/>
                        </a:spcAft>
                      </a:pPr>
                      <a:r>
                        <a:rPr lang="en-US" sz="1600" dirty="0"/>
                        <a:t>Total Monthly Premium Amount</a:t>
                      </a:r>
                      <a:endParaRPr lang="en-US" sz="1600" dirty="0">
                        <a:solidFill>
                          <a:schemeClr val="tx1"/>
                        </a:solidFill>
                        <a:latin typeface="Calibri"/>
                        <a:ea typeface="Calibri"/>
                        <a:cs typeface="Times New Roman"/>
                      </a:endParaRPr>
                    </a:p>
                  </a:txBody>
                  <a:tcPr marL="65723" marR="65723" marT="0" marB="0" anchor="ctr"/>
                </a:tc>
                <a:extLst>
                  <a:ext uri="{0D108BD9-81ED-4DB2-BD59-A6C34878D82A}">
                    <a16:rowId xmlns:a16="http://schemas.microsoft.com/office/drawing/2014/main" val="10000"/>
                  </a:ext>
                </a:extLst>
              </a:tr>
              <a:tr h="646536">
                <a:tc>
                  <a:txBody>
                    <a:bodyPr/>
                    <a:lstStyle/>
                    <a:p>
                      <a:pPr marL="0" marR="0" algn="ctr">
                        <a:lnSpc>
                          <a:spcPct val="115000"/>
                        </a:lnSpc>
                        <a:spcBef>
                          <a:spcPts val="0"/>
                        </a:spcBef>
                        <a:spcAft>
                          <a:spcPts val="0"/>
                        </a:spcAft>
                      </a:pPr>
                      <a:r>
                        <a:rPr lang="en-US" sz="1500" b="1" dirty="0">
                          <a:latin typeface="+mn-lt"/>
                        </a:rPr>
                        <a:t> </a:t>
                      </a:r>
                      <a:r>
                        <a:rPr lang="en-US" sz="1500" b="1" dirty="0">
                          <a:solidFill>
                            <a:schemeClr val="bg1"/>
                          </a:solidFill>
                          <a:latin typeface="+mn-lt"/>
                        </a:rPr>
                        <a:t>File Individual Tax Return</a:t>
                      </a:r>
                      <a:endParaRPr lang="en-US" sz="1500" b="1" dirty="0">
                        <a:solidFill>
                          <a:schemeClr val="bg1"/>
                        </a:solidFill>
                        <a:latin typeface="+mn-lt"/>
                        <a:ea typeface="Calibri"/>
                        <a:cs typeface="Times New Roman"/>
                      </a:endParaRPr>
                    </a:p>
                  </a:txBody>
                  <a:tcPr marL="65723" marR="65723" marT="0" marB="0" anchor="ctr">
                    <a:solidFill>
                      <a:schemeClr val="accent1"/>
                    </a:solidFill>
                  </a:tcPr>
                </a:tc>
                <a:tc>
                  <a:txBody>
                    <a:bodyPr/>
                    <a:lstStyle/>
                    <a:p>
                      <a:pPr marL="0" marR="0" algn="ctr">
                        <a:lnSpc>
                          <a:spcPct val="115000"/>
                        </a:lnSpc>
                        <a:spcBef>
                          <a:spcPts val="0"/>
                        </a:spcBef>
                        <a:spcAft>
                          <a:spcPts val="0"/>
                        </a:spcAft>
                      </a:pPr>
                      <a:r>
                        <a:rPr lang="en-US" sz="1500" b="1" dirty="0">
                          <a:solidFill>
                            <a:schemeClr val="bg1"/>
                          </a:solidFill>
                          <a:latin typeface="+mn-lt"/>
                        </a:rPr>
                        <a:t>File Joint Tax Return</a:t>
                      </a:r>
                      <a:endParaRPr lang="en-US" sz="1500" b="1" dirty="0">
                        <a:solidFill>
                          <a:schemeClr val="bg1"/>
                        </a:solidFill>
                        <a:latin typeface="+mn-lt"/>
                        <a:ea typeface="Calibri"/>
                        <a:cs typeface="Times New Roman"/>
                      </a:endParaRPr>
                    </a:p>
                  </a:txBody>
                  <a:tcPr marL="65723" marR="65723" marT="0" marB="0" anchor="ctr">
                    <a:solidFill>
                      <a:schemeClr val="accent1"/>
                    </a:solidFill>
                  </a:tcPr>
                </a:tc>
                <a:tc>
                  <a:txBody>
                    <a:bodyPr/>
                    <a:lstStyle/>
                    <a:p>
                      <a:pPr marL="0" marR="0" algn="ctr">
                        <a:lnSpc>
                          <a:spcPct val="115000"/>
                        </a:lnSpc>
                        <a:spcBef>
                          <a:spcPts val="0"/>
                        </a:spcBef>
                        <a:spcAft>
                          <a:spcPts val="0"/>
                        </a:spcAft>
                      </a:pPr>
                      <a:r>
                        <a:rPr lang="en-US" sz="1500" b="1" dirty="0">
                          <a:solidFill>
                            <a:schemeClr val="bg1"/>
                          </a:solidFill>
                          <a:latin typeface="+mn-lt"/>
                          <a:ea typeface="Calibri"/>
                          <a:cs typeface="Times New Roman"/>
                        </a:rPr>
                        <a:t>Filed</a:t>
                      </a:r>
                      <a:r>
                        <a:rPr lang="en-US" sz="1500" b="1" baseline="0" dirty="0">
                          <a:solidFill>
                            <a:schemeClr val="bg1"/>
                          </a:solidFill>
                          <a:latin typeface="+mn-lt"/>
                          <a:ea typeface="Calibri"/>
                          <a:cs typeface="Times New Roman"/>
                        </a:rPr>
                        <a:t> Married &amp;</a:t>
                      </a:r>
                    </a:p>
                    <a:p>
                      <a:pPr marL="0" marR="0" algn="ctr">
                        <a:lnSpc>
                          <a:spcPct val="115000"/>
                        </a:lnSpc>
                        <a:spcBef>
                          <a:spcPts val="0"/>
                        </a:spcBef>
                        <a:spcAft>
                          <a:spcPts val="0"/>
                        </a:spcAft>
                      </a:pPr>
                      <a:r>
                        <a:rPr lang="en-US" sz="1500" b="1" baseline="0" dirty="0">
                          <a:solidFill>
                            <a:schemeClr val="bg1"/>
                          </a:solidFill>
                          <a:latin typeface="+mn-lt"/>
                          <a:ea typeface="Calibri"/>
                          <a:cs typeface="Times New Roman"/>
                        </a:rPr>
                        <a:t>Separate Tax Return</a:t>
                      </a:r>
                      <a:endParaRPr lang="en-US" sz="1500" b="1" dirty="0">
                        <a:solidFill>
                          <a:schemeClr val="bg1"/>
                        </a:solidFill>
                        <a:latin typeface="+mn-lt"/>
                        <a:ea typeface="Calibri"/>
                        <a:cs typeface="Times New Roman"/>
                      </a:endParaRPr>
                    </a:p>
                  </a:txBody>
                  <a:tcPr marL="65723" marR="65723" marT="0" marB="0" anchor="ctr">
                    <a:solidFill>
                      <a:schemeClr val="accent1"/>
                    </a:solidFill>
                  </a:tcPr>
                </a:tc>
                <a:tc vMerge="1">
                  <a:txBody>
                    <a:bodyPr/>
                    <a:lstStyle/>
                    <a:p>
                      <a:pPr marL="0" marR="0" algn="ctr">
                        <a:lnSpc>
                          <a:spcPct val="115000"/>
                        </a:lnSpc>
                        <a:spcBef>
                          <a:spcPts val="0"/>
                        </a:spcBef>
                        <a:spcAft>
                          <a:spcPts val="0"/>
                        </a:spcAft>
                      </a:pPr>
                      <a:endParaRPr lang="en-US" sz="1600" dirty="0">
                        <a:latin typeface="+mn-lt"/>
                        <a:ea typeface="Calibri"/>
                        <a:cs typeface="Times New Roman"/>
                      </a:endParaRPr>
                    </a:p>
                  </a:txBody>
                  <a:tcPr marL="65723" marR="65723" marT="0" marB="0" anchor="ctr">
                    <a:solidFill>
                      <a:schemeClr val="accent1"/>
                    </a:solidFill>
                  </a:tcPr>
                </a:tc>
                <a:tc vMerge="1">
                  <a:txBody>
                    <a:bodyPr/>
                    <a:lstStyle/>
                    <a:p>
                      <a:pPr marL="0" marR="0" algn="ctr">
                        <a:lnSpc>
                          <a:spcPct val="115000"/>
                        </a:lnSpc>
                        <a:spcBef>
                          <a:spcPts val="0"/>
                        </a:spcBef>
                        <a:spcAft>
                          <a:spcPts val="0"/>
                        </a:spcAft>
                      </a:pPr>
                      <a:endParaRPr lang="en-US" sz="1600" dirty="0">
                        <a:latin typeface="+mn-lt"/>
                        <a:ea typeface="Calibri"/>
                        <a:cs typeface="Times New Roman"/>
                      </a:endParaRPr>
                    </a:p>
                  </a:txBody>
                  <a:tcPr marL="65723" marR="65723" marT="0" marB="0" anchor="ctr">
                    <a:solidFill>
                      <a:schemeClr val="accent1"/>
                    </a:solidFill>
                  </a:tcPr>
                </a:tc>
                <a:extLst>
                  <a:ext uri="{0D108BD9-81ED-4DB2-BD59-A6C34878D82A}">
                    <a16:rowId xmlns:a16="http://schemas.microsoft.com/office/drawing/2014/main" val="10001"/>
                  </a:ext>
                </a:extLst>
              </a:tr>
              <a:tr h="399233">
                <a:tc>
                  <a:txBody>
                    <a:bodyPr/>
                    <a:lstStyle/>
                    <a:p>
                      <a:pPr marL="0" marR="0" algn="ctr">
                        <a:lnSpc>
                          <a:spcPct val="115000"/>
                        </a:lnSpc>
                        <a:spcBef>
                          <a:spcPts val="0"/>
                        </a:spcBef>
                        <a:spcAft>
                          <a:spcPts val="0"/>
                        </a:spcAft>
                      </a:pPr>
                      <a:r>
                        <a:rPr lang="en-US" sz="1600" dirty="0">
                          <a:latin typeface="+mn-lt"/>
                        </a:rPr>
                        <a:t>  $106,000 or less</a:t>
                      </a:r>
                      <a:endParaRPr lang="en-US" sz="1600" dirty="0">
                        <a:latin typeface="+mn-lt"/>
                        <a:ea typeface="Calibri"/>
                        <a:cs typeface="Times New Roman"/>
                      </a:endParaRPr>
                    </a:p>
                  </a:txBody>
                  <a:tcPr marL="65723" marR="65723" marT="0" marB="0" anchor="ctr"/>
                </a:tc>
                <a:tc>
                  <a:txBody>
                    <a:bodyPr/>
                    <a:lstStyle/>
                    <a:p>
                      <a:pPr marL="0" marR="0" algn="ctr">
                        <a:lnSpc>
                          <a:spcPct val="115000"/>
                        </a:lnSpc>
                        <a:spcBef>
                          <a:spcPts val="0"/>
                        </a:spcBef>
                        <a:spcAft>
                          <a:spcPts val="0"/>
                        </a:spcAft>
                      </a:pPr>
                      <a:r>
                        <a:rPr lang="en-US" sz="1600" dirty="0">
                          <a:latin typeface="+mn-lt"/>
                        </a:rPr>
                        <a:t>$212,000 or less</a:t>
                      </a:r>
                      <a:endParaRPr lang="en-US" sz="1600" dirty="0">
                        <a:latin typeface="+mn-lt"/>
                        <a:ea typeface="Calibri"/>
                        <a:cs typeface="Times New Roman"/>
                      </a:endParaRPr>
                    </a:p>
                  </a:txBody>
                  <a:tcPr marL="65723" marR="65723" marT="0" marB="0" anchor="ctr"/>
                </a:tc>
                <a:tc>
                  <a:txBody>
                    <a:bodyPr/>
                    <a:lstStyle/>
                    <a:p>
                      <a:pPr marL="0" marR="0" algn="ctr">
                        <a:lnSpc>
                          <a:spcPct val="115000"/>
                        </a:lnSpc>
                        <a:spcBef>
                          <a:spcPts val="0"/>
                        </a:spcBef>
                        <a:spcAft>
                          <a:spcPts val="0"/>
                        </a:spcAft>
                      </a:pPr>
                      <a:r>
                        <a:rPr lang="en-US" sz="1600" dirty="0">
                          <a:latin typeface="+mn-lt"/>
                          <a:ea typeface="Calibri"/>
                          <a:cs typeface="Times New Roman"/>
                        </a:rPr>
                        <a:t>$106,000 or less</a:t>
                      </a:r>
                    </a:p>
                  </a:txBody>
                  <a:tcPr marL="65723" marR="65723" marT="0" marB="0" anchor="ctr"/>
                </a:tc>
                <a:tc>
                  <a:txBody>
                    <a:bodyPr/>
                    <a:lstStyle/>
                    <a:p>
                      <a:pPr marL="0" marR="0" algn="ctr">
                        <a:lnSpc>
                          <a:spcPct val="115000"/>
                        </a:lnSpc>
                        <a:spcBef>
                          <a:spcPts val="0"/>
                        </a:spcBef>
                        <a:spcAft>
                          <a:spcPts val="0"/>
                        </a:spcAft>
                      </a:pPr>
                      <a:r>
                        <a:rPr lang="en-US" sz="1600" spc="-70" dirty="0">
                          <a:latin typeface="+mn-lt"/>
                          <a:ea typeface="Calibri"/>
                          <a:cs typeface="Times New Roman"/>
                        </a:rPr>
                        <a:t>$0.00</a:t>
                      </a:r>
                    </a:p>
                  </a:txBody>
                  <a:tcPr marL="65723" marR="65723" marT="0" marB="0" anchor="ctr"/>
                </a:tc>
                <a:tc>
                  <a:txBody>
                    <a:bodyPr/>
                    <a:lstStyle/>
                    <a:p>
                      <a:pPr marL="0" marR="0" algn="ctr">
                        <a:lnSpc>
                          <a:spcPct val="115000"/>
                        </a:lnSpc>
                        <a:spcBef>
                          <a:spcPts val="0"/>
                        </a:spcBef>
                        <a:spcAft>
                          <a:spcPts val="0"/>
                        </a:spcAft>
                      </a:pPr>
                      <a:r>
                        <a:rPr lang="en-US" sz="1600" spc="-70" dirty="0">
                          <a:latin typeface="+mn-lt"/>
                          <a:ea typeface="Calibri"/>
                          <a:cs typeface="Times New Roman"/>
                        </a:rPr>
                        <a:t>$185.00</a:t>
                      </a:r>
                    </a:p>
                  </a:txBody>
                  <a:tcPr marL="65723" marR="65723" marT="0" marB="0" anchor="ctr"/>
                </a:tc>
                <a:extLst>
                  <a:ext uri="{0D108BD9-81ED-4DB2-BD59-A6C34878D82A}">
                    <a16:rowId xmlns:a16="http://schemas.microsoft.com/office/drawing/2014/main" val="10002"/>
                  </a:ext>
                </a:extLst>
              </a:tr>
              <a:tr h="798467">
                <a:tc>
                  <a:txBody>
                    <a:bodyPr/>
                    <a:lstStyle/>
                    <a:p>
                      <a:pPr marL="0" marR="0" algn="ctr">
                        <a:lnSpc>
                          <a:spcPct val="115000"/>
                        </a:lnSpc>
                        <a:spcBef>
                          <a:spcPts val="0"/>
                        </a:spcBef>
                        <a:spcAft>
                          <a:spcPts val="0"/>
                        </a:spcAft>
                      </a:pPr>
                      <a:r>
                        <a:rPr lang="en-US" sz="1600" dirty="0">
                          <a:latin typeface="+mn-lt"/>
                        </a:rPr>
                        <a:t>  Above $106,000</a:t>
                      </a:r>
                    </a:p>
                    <a:p>
                      <a:pPr marL="0" marR="0" algn="ctr">
                        <a:lnSpc>
                          <a:spcPct val="115000"/>
                        </a:lnSpc>
                        <a:spcBef>
                          <a:spcPts val="0"/>
                        </a:spcBef>
                        <a:spcAft>
                          <a:spcPts val="0"/>
                        </a:spcAft>
                      </a:pPr>
                      <a:r>
                        <a:rPr lang="en-US" sz="1600" dirty="0">
                          <a:latin typeface="+mn-lt"/>
                          <a:ea typeface="Calibri"/>
                          <a:cs typeface="Times New Roman"/>
                        </a:rPr>
                        <a:t>Up to $133,000</a:t>
                      </a:r>
                    </a:p>
                  </a:txBody>
                  <a:tcPr marL="65723" marR="65723" marT="0" marB="0" anchor="ctr"/>
                </a:tc>
                <a:tc>
                  <a:txBody>
                    <a:bodyPr/>
                    <a:lstStyle/>
                    <a:p>
                      <a:pPr marL="0" marR="0" algn="ctr">
                        <a:lnSpc>
                          <a:spcPct val="115000"/>
                        </a:lnSpc>
                        <a:spcBef>
                          <a:spcPts val="0"/>
                        </a:spcBef>
                        <a:spcAft>
                          <a:spcPts val="0"/>
                        </a:spcAft>
                      </a:pPr>
                      <a:r>
                        <a:rPr lang="en-US" sz="1600" dirty="0">
                          <a:latin typeface="+mn-lt"/>
                        </a:rPr>
                        <a:t>Above $212,000</a:t>
                      </a:r>
                    </a:p>
                    <a:p>
                      <a:pPr marL="0" marR="0" algn="ctr">
                        <a:lnSpc>
                          <a:spcPct val="115000"/>
                        </a:lnSpc>
                        <a:spcBef>
                          <a:spcPts val="0"/>
                        </a:spcBef>
                        <a:spcAft>
                          <a:spcPts val="0"/>
                        </a:spcAft>
                      </a:pPr>
                      <a:r>
                        <a:rPr lang="en-US" sz="1600" dirty="0">
                          <a:latin typeface="+mn-lt"/>
                          <a:ea typeface="Calibri"/>
                          <a:cs typeface="Times New Roman"/>
                        </a:rPr>
                        <a:t>Up to $266,000</a:t>
                      </a:r>
                    </a:p>
                  </a:txBody>
                  <a:tcPr marL="65723" marR="65723" marT="0" marB="0" anchor="ctr"/>
                </a:tc>
                <a:tc>
                  <a:txBody>
                    <a:bodyPr/>
                    <a:lstStyle/>
                    <a:p>
                      <a:pPr marL="0" marR="0" algn="ctr">
                        <a:lnSpc>
                          <a:spcPct val="115000"/>
                        </a:lnSpc>
                        <a:spcBef>
                          <a:spcPts val="0"/>
                        </a:spcBef>
                        <a:spcAft>
                          <a:spcPts val="0"/>
                        </a:spcAft>
                      </a:pPr>
                      <a:r>
                        <a:rPr lang="en-US" sz="1600" spc="-50" baseline="0" dirty="0">
                          <a:latin typeface="+mn-lt"/>
                          <a:ea typeface="Calibri"/>
                          <a:cs typeface="Times New Roman"/>
                        </a:rPr>
                        <a:t>Not Applicable</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ea typeface="Calibri"/>
                          <a:cs typeface="Times New Roman"/>
                        </a:rPr>
                        <a:t>$74.00</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rPr>
                        <a:t>$259.00</a:t>
                      </a:r>
                      <a:endParaRPr lang="en-US" sz="1600" dirty="0">
                        <a:latin typeface="+mn-lt"/>
                        <a:ea typeface="Calibri"/>
                        <a:cs typeface="Times New Roman"/>
                      </a:endParaRPr>
                    </a:p>
                  </a:txBody>
                  <a:tcPr marL="65723" marR="65723" marT="0" marB="0" anchor="ctr"/>
                </a:tc>
                <a:extLst>
                  <a:ext uri="{0D108BD9-81ED-4DB2-BD59-A6C34878D82A}">
                    <a16:rowId xmlns:a16="http://schemas.microsoft.com/office/drawing/2014/main" val="10003"/>
                  </a:ext>
                </a:extLst>
              </a:tr>
              <a:tr h="798467">
                <a:tc>
                  <a:txBody>
                    <a:bodyPr/>
                    <a:lstStyle/>
                    <a:p>
                      <a:pPr marL="0" marR="0" algn="ctr">
                        <a:lnSpc>
                          <a:spcPct val="115000"/>
                        </a:lnSpc>
                        <a:spcBef>
                          <a:spcPts val="0"/>
                        </a:spcBef>
                        <a:spcAft>
                          <a:spcPts val="0"/>
                        </a:spcAft>
                      </a:pPr>
                      <a:r>
                        <a:rPr lang="en-US" sz="1600" spc="-50" dirty="0">
                          <a:latin typeface="+mn-lt"/>
                        </a:rPr>
                        <a:t>  </a:t>
                      </a:r>
                      <a:r>
                        <a:rPr lang="en-US" sz="1600" dirty="0">
                          <a:latin typeface="+mn-lt"/>
                        </a:rPr>
                        <a:t>Above $133,000</a:t>
                      </a:r>
                    </a:p>
                    <a:p>
                      <a:pPr marL="0" marR="0" algn="ctr">
                        <a:lnSpc>
                          <a:spcPct val="115000"/>
                        </a:lnSpc>
                        <a:spcBef>
                          <a:spcPts val="0"/>
                        </a:spcBef>
                        <a:spcAft>
                          <a:spcPts val="0"/>
                        </a:spcAft>
                      </a:pPr>
                      <a:r>
                        <a:rPr lang="en-US" sz="1600" dirty="0">
                          <a:latin typeface="+mn-lt"/>
                          <a:ea typeface="Calibri"/>
                          <a:cs typeface="Times New Roman"/>
                        </a:rPr>
                        <a:t>Up to $167,000</a:t>
                      </a:r>
                    </a:p>
                  </a:txBody>
                  <a:tcPr marL="65723" marR="65723" marT="0" marB="0" anchor="ctr"/>
                </a:tc>
                <a:tc>
                  <a:txBody>
                    <a:bodyPr/>
                    <a:lstStyle/>
                    <a:p>
                      <a:pPr marL="0" marR="0" algn="ctr">
                        <a:lnSpc>
                          <a:spcPct val="115000"/>
                        </a:lnSpc>
                        <a:spcBef>
                          <a:spcPts val="0"/>
                        </a:spcBef>
                        <a:spcAft>
                          <a:spcPts val="0"/>
                        </a:spcAft>
                      </a:pPr>
                      <a:r>
                        <a:rPr lang="en-US" sz="1600" dirty="0">
                          <a:latin typeface="+mn-lt"/>
                        </a:rPr>
                        <a:t>Above $266,000</a:t>
                      </a:r>
                    </a:p>
                    <a:p>
                      <a:pPr marL="0" marR="0" algn="ctr">
                        <a:lnSpc>
                          <a:spcPct val="115000"/>
                        </a:lnSpc>
                        <a:spcBef>
                          <a:spcPts val="0"/>
                        </a:spcBef>
                        <a:spcAft>
                          <a:spcPts val="0"/>
                        </a:spcAft>
                      </a:pPr>
                      <a:r>
                        <a:rPr lang="en-US" sz="1600" dirty="0">
                          <a:latin typeface="+mn-lt"/>
                          <a:ea typeface="Calibri"/>
                          <a:cs typeface="Times New Roman"/>
                        </a:rPr>
                        <a:t>Up to $334,000</a:t>
                      </a:r>
                    </a:p>
                  </a:txBody>
                  <a:tcPr marL="65723" marR="65723" marT="0" marB="0" anchor="ctr"/>
                </a:tc>
                <a:tc>
                  <a:txBody>
                    <a:bodyPr/>
                    <a:lstStyle/>
                    <a:p>
                      <a:pPr marL="0" marR="0" algn="ctr">
                        <a:lnSpc>
                          <a:spcPct val="115000"/>
                        </a:lnSpc>
                        <a:spcBef>
                          <a:spcPts val="0"/>
                        </a:spcBef>
                        <a:spcAft>
                          <a:spcPts val="0"/>
                        </a:spcAft>
                      </a:pPr>
                      <a:r>
                        <a:rPr lang="en-US" sz="1600" spc="-50" dirty="0">
                          <a:latin typeface="+mn-lt"/>
                          <a:ea typeface="Calibri"/>
                          <a:cs typeface="Times New Roman"/>
                        </a:rPr>
                        <a:t>Not Applicable</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ea typeface="Calibri"/>
                          <a:cs typeface="Times New Roman"/>
                        </a:rPr>
                        <a:t>$185.00</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rPr>
                        <a:t>$370.00</a:t>
                      </a:r>
                      <a:endParaRPr lang="en-US" sz="1600" dirty="0">
                        <a:latin typeface="+mn-lt"/>
                        <a:ea typeface="Calibri"/>
                        <a:cs typeface="Times New Roman"/>
                      </a:endParaRPr>
                    </a:p>
                  </a:txBody>
                  <a:tcPr marL="65723" marR="65723" marT="0" marB="0" anchor="ctr"/>
                </a:tc>
                <a:extLst>
                  <a:ext uri="{0D108BD9-81ED-4DB2-BD59-A6C34878D82A}">
                    <a16:rowId xmlns:a16="http://schemas.microsoft.com/office/drawing/2014/main" val="10004"/>
                  </a:ext>
                </a:extLst>
              </a:tr>
              <a:tr h="798467">
                <a:tc>
                  <a:txBody>
                    <a:bodyPr/>
                    <a:lstStyle/>
                    <a:p>
                      <a:pPr marL="0" marR="0" algn="ctr">
                        <a:lnSpc>
                          <a:spcPct val="115000"/>
                        </a:lnSpc>
                        <a:spcBef>
                          <a:spcPts val="0"/>
                        </a:spcBef>
                        <a:spcAft>
                          <a:spcPts val="0"/>
                        </a:spcAft>
                      </a:pPr>
                      <a:r>
                        <a:rPr lang="en-US" sz="1600" spc="-50" baseline="0" dirty="0">
                          <a:latin typeface="+mn-lt"/>
                        </a:rPr>
                        <a:t> </a:t>
                      </a:r>
                      <a:r>
                        <a:rPr lang="en-US" sz="1600" dirty="0">
                          <a:latin typeface="+mn-lt"/>
                        </a:rPr>
                        <a:t>Above $167,000</a:t>
                      </a:r>
                    </a:p>
                    <a:p>
                      <a:pPr marL="0" marR="0" algn="ctr">
                        <a:lnSpc>
                          <a:spcPct val="115000"/>
                        </a:lnSpc>
                        <a:spcBef>
                          <a:spcPts val="0"/>
                        </a:spcBef>
                        <a:spcAft>
                          <a:spcPts val="0"/>
                        </a:spcAft>
                      </a:pPr>
                      <a:r>
                        <a:rPr lang="en-US" sz="1600" dirty="0">
                          <a:latin typeface="+mn-lt"/>
                          <a:ea typeface="Calibri"/>
                          <a:cs typeface="Times New Roman"/>
                        </a:rPr>
                        <a:t>Up to $200,000</a:t>
                      </a:r>
                    </a:p>
                  </a:txBody>
                  <a:tcPr marL="65723" marR="65723" marT="0" marB="0" anchor="ctr"/>
                </a:tc>
                <a:tc>
                  <a:txBody>
                    <a:bodyPr/>
                    <a:lstStyle/>
                    <a:p>
                      <a:pPr marL="0" marR="0" algn="ctr">
                        <a:lnSpc>
                          <a:spcPct val="115000"/>
                        </a:lnSpc>
                        <a:spcBef>
                          <a:spcPts val="0"/>
                        </a:spcBef>
                        <a:spcAft>
                          <a:spcPts val="0"/>
                        </a:spcAft>
                      </a:pPr>
                      <a:r>
                        <a:rPr lang="en-US" sz="1600" dirty="0">
                          <a:latin typeface="+mn-lt"/>
                        </a:rPr>
                        <a:t>Above $334,000</a:t>
                      </a:r>
                    </a:p>
                    <a:p>
                      <a:pPr marL="0" marR="0" algn="ctr">
                        <a:lnSpc>
                          <a:spcPct val="115000"/>
                        </a:lnSpc>
                        <a:spcBef>
                          <a:spcPts val="0"/>
                        </a:spcBef>
                        <a:spcAft>
                          <a:spcPts val="0"/>
                        </a:spcAft>
                      </a:pPr>
                      <a:r>
                        <a:rPr lang="en-US" sz="1600" dirty="0">
                          <a:latin typeface="+mn-lt"/>
                          <a:ea typeface="Calibri"/>
                          <a:cs typeface="Times New Roman"/>
                        </a:rPr>
                        <a:t>Up to $400,000</a:t>
                      </a:r>
                    </a:p>
                  </a:txBody>
                  <a:tcPr marL="65723" marR="65723" marT="0" marB="0" anchor="ctr"/>
                </a:tc>
                <a:tc>
                  <a:txBody>
                    <a:bodyPr/>
                    <a:lstStyle/>
                    <a:p>
                      <a:pPr marL="0" marR="0" algn="ctr">
                        <a:lnSpc>
                          <a:spcPct val="115000"/>
                        </a:lnSpc>
                        <a:spcBef>
                          <a:spcPts val="0"/>
                        </a:spcBef>
                        <a:spcAft>
                          <a:spcPts val="0"/>
                        </a:spcAft>
                      </a:pPr>
                      <a:r>
                        <a:rPr lang="en-US" sz="1600" spc="-50" dirty="0">
                          <a:latin typeface="+mn-lt"/>
                          <a:ea typeface="Calibri"/>
                          <a:cs typeface="Times New Roman"/>
                        </a:rPr>
                        <a:t>Not Applicable</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ea typeface="Calibri"/>
                          <a:cs typeface="Times New Roman"/>
                        </a:rPr>
                        <a:t>$295.00</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rPr>
                        <a:t>$480.90</a:t>
                      </a:r>
                      <a:endParaRPr lang="en-US" sz="1600" dirty="0">
                        <a:latin typeface="+mn-lt"/>
                        <a:ea typeface="Calibri"/>
                        <a:cs typeface="Times New Roman"/>
                      </a:endParaRPr>
                    </a:p>
                  </a:txBody>
                  <a:tcPr marL="65723" marR="65723" marT="0" marB="0" anchor="ctr"/>
                </a:tc>
                <a:extLst>
                  <a:ext uri="{0D108BD9-81ED-4DB2-BD59-A6C34878D82A}">
                    <a16:rowId xmlns:a16="http://schemas.microsoft.com/office/drawing/2014/main" val="10005"/>
                  </a:ext>
                </a:extLst>
              </a:tr>
              <a:tr h="399233">
                <a:tc>
                  <a:txBody>
                    <a:bodyPr/>
                    <a:lstStyle/>
                    <a:p>
                      <a:pPr marL="0" marR="0" algn="ctr">
                        <a:lnSpc>
                          <a:spcPct val="115000"/>
                        </a:lnSpc>
                        <a:spcBef>
                          <a:spcPts val="0"/>
                        </a:spcBef>
                        <a:spcAft>
                          <a:spcPts val="0"/>
                        </a:spcAft>
                      </a:pPr>
                      <a:r>
                        <a:rPr lang="en-US" sz="1600" dirty="0">
                          <a:latin typeface="+mn-lt"/>
                        </a:rPr>
                        <a:t>Above $200,000</a:t>
                      </a:r>
                    </a:p>
                    <a:p>
                      <a:pPr marL="0" marR="0" algn="ctr">
                        <a:lnSpc>
                          <a:spcPct val="115000"/>
                        </a:lnSpc>
                        <a:spcBef>
                          <a:spcPts val="0"/>
                        </a:spcBef>
                        <a:spcAft>
                          <a:spcPts val="0"/>
                        </a:spcAft>
                      </a:pPr>
                      <a:r>
                        <a:rPr lang="en-US" sz="1600" dirty="0">
                          <a:latin typeface="+mn-lt"/>
                          <a:ea typeface="Calibri"/>
                          <a:cs typeface="Times New Roman"/>
                        </a:rPr>
                        <a:t>Up to $500,000</a:t>
                      </a:r>
                    </a:p>
                  </a:txBody>
                  <a:tcPr marL="65723" marR="65723" marT="0" marB="0" anchor="ctr"/>
                </a:tc>
                <a:tc>
                  <a:txBody>
                    <a:bodyPr/>
                    <a:lstStyle/>
                    <a:p>
                      <a:pPr marL="0" marR="0" algn="ctr">
                        <a:lnSpc>
                          <a:spcPct val="115000"/>
                        </a:lnSpc>
                        <a:spcBef>
                          <a:spcPts val="0"/>
                        </a:spcBef>
                        <a:spcAft>
                          <a:spcPts val="0"/>
                        </a:spcAft>
                      </a:pPr>
                      <a:r>
                        <a:rPr lang="en-US" sz="1600" dirty="0">
                          <a:latin typeface="+mn-lt"/>
                        </a:rPr>
                        <a:t>Above $400,000</a:t>
                      </a:r>
                    </a:p>
                    <a:p>
                      <a:pPr marL="0" marR="0" algn="ctr">
                        <a:lnSpc>
                          <a:spcPct val="115000"/>
                        </a:lnSpc>
                        <a:spcBef>
                          <a:spcPts val="0"/>
                        </a:spcBef>
                        <a:spcAft>
                          <a:spcPts val="0"/>
                        </a:spcAft>
                      </a:pPr>
                      <a:r>
                        <a:rPr lang="en-US" sz="1600" dirty="0">
                          <a:latin typeface="+mn-lt"/>
                          <a:ea typeface="Calibri"/>
                          <a:cs typeface="Times New Roman"/>
                        </a:rPr>
                        <a:t>Up to $750,000</a:t>
                      </a:r>
                    </a:p>
                  </a:txBody>
                  <a:tcPr marL="65723" marR="65723" marT="0" marB="0" anchor="ctr"/>
                </a:tc>
                <a:tc>
                  <a:txBody>
                    <a:bodyPr/>
                    <a:lstStyle/>
                    <a:p>
                      <a:pPr marL="0" marR="0" algn="ctr">
                        <a:lnSpc>
                          <a:spcPct val="115000"/>
                        </a:lnSpc>
                        <a:spcBef>
                          <a:spcPts val="0"/>
                        </a:spcBef>
                        <a:spcAft>
                          <a:spcPts val="0"/>
                        </a:spcAft>
                      </a:pPr>
                      <a:r>
                        <a:rPr lang="en-US" sz="1600" dirty="0">
                          <a:latin typeface="+mn-lt"/>
                        </a:rPr>
                        <a:t>Above $106,000</a:t>
                      </a:r>
                    </a:p>
                    <a:p>
                      <a:pPr marL="0" marR="0" algn="ctr">
                        <a:lnSpc>
                          <a:spcPct val="115000"/>
                        </a:lnSpc>
                        <a:spcBef>
                          <a:spcPts val="0"/>
                        </a:spcBef>
                        <a:spcAft>
                          <a:spcPts val="0"/>
                        </a:spcAft>
                      </a:pPr>
                      <a:r>
                        <a:rPr lang="en-US" sz="1600" dirty="0">
                          <a:latin typeface="+mn-lt"/>
                          <a:ea typeface="Calibri"/>
                          <a:cs typeface="Times New Roman"/>
                        </a:rPr>
                        <a:t>Up to $394,000</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ea typeface="Calibri"/>
                          <a:cs typeface="Times New Roman"/>
                        </a:rPr>
                        <a:t>$406.90</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rPr>
                        <a:t>$591.90</a:t>
                      </a:r>
                      <a:endParaRPr lang="en-US" sz="1600" dirty="0">
                        <a:latin typeface="+mn-lt"/>
                        <a:ea typeface="Calibri"/>
                        <a:cs typeface="Times New Roman"/>
                      </a:endParaRPr>
                    </a:p>
                  </a:txBody>
                  <a:tcPr marL="65723" marR="65723" marT="0" marB="0" anchor="ctr"/>
                </a:tc>
                <a:extLst>
                  <a:ext uri="{0D108BD9-81ED-4DB2-BD59-A6C34878D82A}">
                    <a16:rowId xmlns:a16="http://schemas.microsoft.com/office/drawing/2014/main" val="10006"/>
                  </a:ext>
                </a:extLst>
              </a:tr>
              <a:tr h="399233">
                <a:tc>
                  <a:txBody>
                    <a:bodyPr/>
                    <a:lstStyle/>
                    <a:p>
                      <a:pPr marL="0" marR="0" algn="ctr">
                        <a:lnSpc>
                          <a:spcPct val="115000"/>
                        </a:lnSpc>
                        <a:spcBef>
                          <a:spcPts val="0"/>
                        </a:spcBef>
                        <a:spcAft>
                          <a:spcPts val="0"/>
                        </a:spcAft>
                      </a:pPr>
                      <a:r>
                        <a:rPr lang="en-US" sz="1600" dirty="0">
                          <a:latin typeface="+mn-lt"/>
                          <a:ea typeface="Calibri"/>
                          <a:cs typeface="Times New Roman"/>
                        </a:rPr>
                        <a:t>$500,000 or above</a:t>
                      </a:r>
                    </a:p>
                  </a:txBody>
                  <a:tcPr marL="65723" marR="65723" marT="0" marB="0" anchor="ctr"/>
                </a:tc>
                <a:tc>
                  <a:txBody>
                    <a:bodyPr/>
                    <a:lstStyle/>
                    <a:p>
                      <a:pPr marL="0" marR="0" algn="ctr">
                        <a:lnSpc>
                          <a:spcPct val="115000"/>
                        </a:lnSpc>
                        <a:spcBef>
                          <a:spcPts val="0"/>
                        </a:spcBef>
                        <a:spcAft>
                          <a:spcPts val="0"/>
                        </a:spcAft>
                      </a:pPr>
                      <a:r>
                        <a:rPr lang="en-US" sz="1600" dirty="0">
                          <a:latin typeface="+mn-lt"/>
                          <a:ea typeface="Calibri"/>
                          <a:cs typeface="Times New Roman"/>
                        </a:rPr>
                        <a:t>$750,000 and above</a:t>
                      </a:r>
                    </a:p>
                  </a:txBody>
                  <a:tcPr marL="65723" marR="65723" marT="0" marB="0" anchor="ctr"/>
                </a:tc>
                <a:tc>
                  <a:txBody>
                    <a:bodyPr/>
                    <a:lstStyle/>
                    <a:p>
                      <a:pPr marL="0" marR="0" algn="ctr">
                        <a:lnSpc>
                          <a:spcPct val="115000"/>
                        </a:lnSpc>
                        <a:spcBef>
                          <a:spcPts val="0"/>
                        </a:spcBef>
                        <a:spcAft>
                          <a:spcPts val="0"/>
                        </a:spcAft>
                      </a:pPr>
                      <a:r>
                        <a:rPr lang="en-US" sz="1600" dirty="0">
                          <a:latin typeface="+mn-lt"/>
                          <a:ea typeface="Calibri"/>
                          <a:cs typeface="Times New Roman"/>
                        </a:rPr>
                        <a:t>$394,000 and above</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ea typeface="Calibri"/>
                          <a:cs typeface="Times New Roman"/>
                        </a:rPr>
                        <a:t>$443.90</a:t>
                      </a:r>
                    </a:p>
                  </a:txBody>
                  <a:tcPr marL="65723" marR="6572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dirty="0">
                          <a:latin typeface="+mn-lt"/>
                          <a:ea typeface="Calibri"/>
                          <a:cs typeface="Times New Roman"/>
                        </a:rPr>
                        <a:t>$628.90</a:t>
                      </a:r>
                    </a:p>
                  </a:txBody>
                  <a:tcPr marL="65723" marR="65723" marT="0" marB="0" anchor="ctr"/>
                </a:tc>
                <a:extLst>
                  <a:ext uri="{0D108BD9-81ED-4DB2-BD59-A6C34878D82A}">
                    <a16:rowId xmlns:a16="http://schemas.microsoft.com/office/drawing/2014/main" val="885704841"/>
                  </a:ext>
                </a:extLst>
              </a:tr>
            </a:tbl>
          </a:graphicData>
        </a:graphic>
      </p:graphicFrame>
    </p:spTree>
    <p:extLst>
      <p:ext uri="{BB962C8B-B14F-4D97-AF65-F5344CB8AC3E}">
        <p14:creationId xmlns:p14="http://schemas.microsoft.com/office/powerpoint/2010/main" val="1225689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662795"/>
          </a:xfrm>
        </p:spPr>
        <p:txBody>
          <a:bodyPr>
            <a:normAutofit/>
          </a:bodyPr>
          <a:lstStyle/>
          <a:p>
            <a:r>
              <a:rPr lang="en-US" sz="4000" dirty="0"/>
              <a:t>Paying the Part B Premium</a:t>
            </a:r>
          </a:p>
        </p:txBody>
      </p:sp>
      <p:sp>
        <p:nvSpPr>
          <p:cNvPr id="3" name="Content Placeholder 2"/>
          <p:cNvSpPr>
            <a:spLocks noGrp="1"/>
          </p:cNvSpPr>
          <p:nvPr>
            <p:ph idx="1"/>
          </p:nvPr>
        </p:nvSpPr>
        <p:spPr>
          <a:xfrm>
            <a:off x="1295400" y="1324303"/>
            <a:ext cx="9601200" cy="4698126"/>
          </a:xfrm>
        </p:spPr>
        <p:txBody>
          <a:bodyPr>
            <a:normAutofit fontScale="92500"/>
          </a:bodyPr>
          <a:lstStyle/>
          <a:p>
            <a:r>
              <a:rPr lang="en-US" sz="2800" b="1" dirty="0"/>
              <a:t>Deducted monthly from</a:t>
            </a:r>
          </a:p>
          <a:p>
            <a:pPr lvl="1"/>
            <a:r>
              <a:rPr lang="en-US" sz="2800" dirty="0"/>
              <a:t>Social Security benefit payments</a:t>
            </a:r>
          </a:p>
          <a:p>
            <a:pPr lvl="1"/>
            <a:r>
              <a:rPr lang="en-US" sz="2800" dirty="0"/>
              <a:t>Railroad retirement benefit payments</a:t>
            </a:r>
          </a:p>
          <a:p>
            <a:pPr lvl="1"/>
            <a:r>
              <a:rPr lang="en-US" sz="2800" dirty="0"/>
              <a:t>Federal retirement benefit payments</a:t>
            </a:r>
          </a:p>
          <a:p>
            <a:r>
              <a:rPr lang="en-US" sz="2800" b="1" dirty="0"/>
              <a:t>If not deducted </a:t>
            </a:r>
          </a:p>
          <a:p>
            <a:pPr lvl="1"/>
            <a:r>
              <a:rPr lang="en-US" sz="2800" dirty="0"/>
              <a:t>Billed every 3 months </a:t>
            </a:r>
          </a:p>
          <a:p>
            <a:pPr lvl="1"/>
            <a:r>
              <a:rPr lang="en-US" sz="2800" dirty="0"/>
              <a:t>Medicare Easy Pay to deduct from bank account</a:t>
            </a:r>
          </a:p>
          <a:p>
            <a:r>
              <a:rPr lang="en-US" sz="2800" b="1" dirty="0"/>
              <a:t>Contact Social Security, the Railroad Retirement Board or Office of Personnel Management about premiums</a:t>
            </a:r>
          </a:p>
          <a:p>
            <a:endParaRPr lang="en-US" dirty="0"/>
          </a:p>
        </p:txBody>
      </p:sp>
    </p:spTree>
    <p:extLst>
      <p:ext uri="{BB962C8B-B14F-4D97-AF65-F5344CB8AC3E}">
        <p14:creationId xmlns:p14="http://schemas.microsoft.com/office/powerpoint/2010/main" val="2070810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10092"/>
          </a:xfrm>
        </p:spPr>
        <p:txBody>
          <a:bodyPr>
            <a:normAutofit/>
          </a:bodyPr>
          <a:lstStyle/>
          <a:p>
            <a:r>
              <a:rPr lang="en-US" sz="4400" dirty="0"/>
              <a:t>Part B Late Enrollment Penalty</a:t>
            </a:r>
          </a:p>
        </p:txBody>
      </p:sp>
      <p:sp>
        <p:nvSpPr>
          <p:cNvPr id="3" name="Content Placeholder 2"/>
          <p:cNvSpPr>
            <a:spLocks noGrp="1"/>
          </p:cNvSpPr>
          <p:nvPr>
            <p:ph idx="1"/>
          </p:nvPr>
        </p:nvSpPr>
        <p:spPr>
          <a:xfrm>
            <a:off x="1295400" y="1702677"/>
            <a:ext cx="9601200" cy="4088524"/>
          </a:xfrm>
        </p:spPr>
        <p:txBody>
          <a:bodyPr/>
          <a:lstStyle/>
          <a:p>
            <a:r>
              <a:rPr lang="en-US" sz="2800" b="1" dirty="0"/>
              <a:t>Penalty for not signing up when first eligible</a:t>
            </a:r>
          </a:p>
          <a:p>
            <a:pPr lvl="1"/>
            <a:r>
              <a:rPr lang="en-US" sz="2800" dirty="0"/>
              <a:t>10 percent more for each full 12-month period </a:t>
            </a:r>
          </a:p>
          <a:p>
            <a:pPr lvl="1"/>
            <a:r>
              <a:rPr lang="en-US" sz="2800" dirty="0"/>
              <a:t>May have penalty as long as you have Part B</a:t>
            </a:r>
          </a:p>
          <a:p>
            <a:pPr lvl="1"/>
            <a:endParaRPr lang="en-US" sz="2800" dirty="0"/>
          </a:p>
          <a:p>
            <a:r>
              <a:rPr lang="en-US" sz="2800" b="1" dirty="0"/>
              <a:t>Sign up during a Special Enrollment Period</a:t>
            </a:r>
          </a:p>
          <a:p>
            <a:pPr lvl="1"/>
            <a:r>
              <a:rPr lang="en-US" sz="2800" dirty="0"/>
              <a:t>Usually no penalty</a:t>
            </a:r>
            <a:endParaRPr lang="en-US" dirty="0"/>
          </a:p>
        </p:txBody>
      </p:sp>
    </p:spTree>
    <p:extLst>
      <p:ext uri="{BB962C8B-B14F-4D97-AF65-F5344CB8AC3E}">
        <p14:creationId xmlns:p14="http://schemas.microsoft.com/office/powerpoint/2010/main" val="4223331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57387"/>
          </a:xfrm>
        </p:spPr>
        <p:txBody>
          <a:bodyPr>
            <a:normAutofit/>
          </a:bodyPr>
          <a:lstStyle/>
          <a:p>
            <a:r>
              <a:rPr lang="en-US" sz="4000" dirty="0"/>
              <a:t>Your Medicare Coverage Choices</a:t>
            </a:r>
          </a:p>
        </p:txBody>
      </p:sp>
      <p:sp>
        <p:nvSpPr>
          <p:cNvPr id="3" name="Content Placeholder 2"/>
          <p:cNvSpPr>
            <a:spLocks noGrp="1"/>
          </p:cNvSpPr>
          <p:nvPr>
            <p:ph idx="1"/>
          </p:nvPr>
        </p:nvSpPr>
        <p:spPr>
          <a:xfrm>
            <a:off x="1295400" y="1592317"/>
            <a:ext cx="9601200" cy="4198883"/>
          </a:xfrm>
        </p:spPr>
        <p:txBody>
          <a:bodyPr>
            <a:normAutofit/>
          </a:bodyPr>
          <a:lstStyle/>
          <a:p>
            <a:r>
              <a:rPr lang="en-US" sz="2800" b="1" dirty="0"/>
              <a:t>Original Medicare (Part A and Part B)</a:t>
            </a:r>
          </a:p>
          <a:p>
            <a:pPr lvl="1"/>
            <a:r>
              <a:rPr lang="en-US" sz="2800" dirty="0"/>
              <a:t>Assignment</a:t>
            </a:r>
          </a:p>
          <a:p>
            <a:pPr lvl="1"/>
            <a:r>
              <a:rPr lang="en-US" sz="2800" dirty="0"/>
              <a:t>Private Contracts </a:t>
            </a:r>
          </a:p>
          <a:p>
            <a:r>
              <a:rPr lang="en-US" sz="2800" b="1" dirty="0" err="1"/>
              <a:t>Medigap</a:t>
            </a:r>
            <a:r>
              <a:rPr lang="en-US" sz="2800" b="1" dirty="0"/>
              <a:t> Policies</a:t>
            </a:r>
          </a:p>
          <a:p>
            <a:r>
              <a:rPr lang="en-US" sz="2800" b="1" dirty="0"/>
              <a:t>Medicare Advantage Plans (Part C)</a:t>
            </a:r>
          </a:p>
          <a:p>
            <a:r>
              <a:rPr lang="en-US" sz="2800" b="1" dirty="0"/>
              <a:t>Other Medicare Health Plans</a:t>
            </a:r>
          </a:p>
          <a:p>
            <a:r>
              <a:rPr lang="en-US" sz="2800" b="1" dirty="0"/>
              <a:t>Medicare Prescription Drug Coverage (Part D)</a:t>
            </a:r>
          </a:p>
          <a:p>
            <a:endParaRPr lang="en-US" dirty="0"/>
          </a:p>
        </p:txBody>
      </p:sp>
    </p:spTree>
    <p:extLst>
      <p:ext uri="{BB962C8B-B14F-4D97-AF65-F5344CB8AC3E}">
        <p14:creationId xmlns:p14="http://schemas.microsoft.com/office/powerpoint/2010/main" val="98482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94326"/>
          </a:xfrm>
        </p:spPr>
        <p:txBody>
          <a:bodyPr>
            <a:noAutofit/>
          </a:bodyPr>
          <a:lstStyle/>
          <a:p>
            <a:r>
              <a:rPr lang="en-US" sz="4000" dirty="0">
                <a:cs typeface="Arial" charset="0"/>
              </a:rPr>
              <a:t>What is Original Medicare?</a:t>
            </a:r>
            <a:endParaRPr lang="en-US" sz="4000" dirty="0"/>
          </a:p>
        </p:txBody>
      </p:sp>
      <p:sp>
        <p:nvSpPr>
          <p:cNvPr id="3" name="Content Placeholder 2"/>
          <p:cNvSpPr>
            <a:spLocks noGrp="1"/>
          </p:cNvSpPr>
          <p:nvPr>
            <p:ph idx="1"/>
          </p:nvPr>
        </p:nvSpPr>
        <p:spPr>
          <a:xfrm>
            <a:off x="1295400" y="1466193"/>
            <a:ext cx="9601200" cy="4367048"/>
          </a:xfrm>
        </p:spPr>
        <p:txBody>
          <a:bodyPr>
            <a:normAutofit lnSpcReduction="10000"/>
          </a:bodyPr>
          <a:lstStyle/>
          <a:p>
            <a:r>
              <a:rPr lang="en-US" sz="2800" b="1" dirty="0"/>
              <a:t>Health care option run by the federal government </a:t>
            </a:r>
          </a:p>
          <a:p>
            <a:r>
              <a:rPr lang="en-US" sz="2800" b="1" dirty="0"/>
              <a:t>Provides your Part A and/or Part B coverage </a:t>
            </a:r>
          </a:p>
          <a:p>
            <a:r>
              <a:rPr lang="en-US" sz="2800" b="1" dirty="0"/>
              <a:t>See any doctor or hospital that accepts Medicare </a:t>
            </a:r>
          </a:p>
          <a:p>
            <a:r>
              <a:rPr lang="en-US" sz="2800" b="1" dirty="0"/>
              <a:t>You pay </a:t>
            </a:r>
          </a:p>
          <a:p>
            <a:pPr lvl="1"/>
            <a:r>
              <a:rPr lang="en-US" sz="2800" dirty="0"/>
              <a:t>Part B premium (Part A is usually premium free)</a:t>
            </a:r>
          </a:p>
          <a:p>
            <a:pPr lvl="1"/>
            <a:r>
              <a:rPr lang="en-US" sz="2800" dirty="0"/>
              <a:t>Deductibles, coinsurance or copayments</a:t>
            </a:r>
          </a:p>
          <a:p>
            <a:r>
              <a:rPr lang="en-US" sz="2800" b="1" dirty="0"/>
              <a:t>Get Medicare Summary Notice </a:t>
            </a:r>
          </a:p>
          <a:p>
            <a:r>
              <a:rPr lang="en-US" sz="2800" b="1" dirty="0"/>
              <a:t>Can join a Part D plan to add drug coverage</a:t>
            </a:r>
          </a:p>
          <a:p>
            <a:endParaRPr lang="en-US" dirty="0"/>
          </a:p>
        </p:txBody>
      </p:sp>
    </p:spTree>
    <p:extLst>
      <p:ext uri="{BB962C8B-B14F-4D97-AF65-F5344CB8AC3E}">
        <p14:creationId xmlns:p14="http://schemas.microsoft.com/office/powerpoint/2010/main" val="1801253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93495"/>
            <a:ext cx="9601200" cy="804685"/>
          </a:xfrm>
        </p:spPr>
        <p:txBody>
          <a:bodyPr>
            <a:normAutofit/>
          </a:bodyPr>
          <a:lstStyle/>
          <a:p>
            <a:r>
              <a:rPr lang="en-US" sz="4000" dirty="0">
                <a:cs typeface="Arial" charset="0"/>
              </a:rPr>
              <a:t>Assignment</a:t>
            </a:r>
            <a:endParaRPr lang="en-US" sz="4000" dirty="0"/>
          </a:p>
        </p:txBody>
      </p:sp>
      <p:sp>
        <p:nvSpPr>
          <p:cNvPr id="3" name="Content Placeholder 2"/>
          <p:cNvSpPr>
            <a:spLocks noGrp="1"/>
          </p:cNvSpPr>
          <p:nvPr>
            <p:ph idx="1"/>
          </p:nvPr>
        </p:nvSpPr>
        <p:spPr>
          <a:xfrm>
            <a:off x="1295400" y="1576551"/>
            <a:ext cx="9601200" cy="4461642"/>
          </a:xfrm>
        </p:spPr>
        <p:txBody>
          <a:bodyPr>
            <a:normAutofit lnSpcReduction="10000"/>
          </a:bodyPr>
          <a:lstStyle/>
          <a:p>
            <a:r>
              <a:rPr lang="en-US" sz="2800" b="1" dirty="0"/>
              <a:t>Doctor, provider, supplier </a:t>
            </a:r>
            <a:r>
              <a:rPr lang="en-US" sz="2800" b="1" i="1" dirty="0"/>
              <a:t>accepts assignment</a:t>
            </a:r>
          </a:p>
          <a:p>
            <a:r>
              <a:rPr lang="en-US" sz="2800" b="1" dirty="0"/>
              <a:t>Signed an agreement with Medicare </a:t>
            </a:r>
          </a:p>
          <a:p>
            <a:r>
              <a:rPr lang="en-US" sz="2800" b="1" dirty="0"/>
              <a:t>Or is required by law</a:t>
            </a:r>
          </a:p>
          <a:p>
            <a:r>
              <a:rPr lang="en-US" sz="2800" b="1" dirty="0"/>
              <a:t>Accept the Medicare-approved amount </a:t>
            </a:r>
          </a:p>
          <a:p>
            <a:pPr lvl="1"/>
            <a:r>
              <a:rPr lang="en-US" sz="2800" dirty="0"/>
              <a:t>As full payment for covered services </a:t>
            </a:r>
          </a:p>
          <a:p>
            <a:pPr lvl="1"/>
            <a:r>
              <a:rPr lang="en-US" sz="2800" dirty="0"/>
              <a:t>Only charge Medicare deductible/coinsurance amount</a:t>
            </a:r>
          </a:p>
          <a:p>
            <a:r>
              <a:rPr lang="en-US" sz="2800" b="1" dirty="0"/>
              <a:t>Most accept assignment </a:t>
            </a:r>
          </a:p>
          <a:p>
            <a:pPr lvl="1"/>
            <a:r>
              <a:rPr lang="en-US" sz="2800" dirty="0"/>
              <a:t>They submit your claim to Medicare directly</a:t>
            </a:r>
          </a:p>
          <a:p>
            <a:endParaRPr lang="en-US" dirty="0"/>
          </a:p>
        </p:txBody>
      </p:sp>
    </p:spTree>
    <p:extLst>
      <p:ext uri="{BB962C8B-B14F-4D97-AF65-F5344CB8AC3E}">
        <p14:creationId xmlns:p14="http://schemas.microsoft.com/office/powerpoint/2010/main" val="964758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98446"/>
            <a:ext cx="9601200" cy="662795"/>
          </a:xfrm>
        </p:spPr>
        <p:txBody>
          <a:bodyPr>
            <a:normAutofit/>
          </a:bodyPr>
          <a:lstStyle/>
          <a:p>
            <a:r>
              <a:rPr lang="en-US" sz="4000" dirty="0">
                <a:cs typeface="Arial" charset="0"/>
              </a:rPr>
              <a:t>Assignment (continued)</a:t>
            </a:r>
            <a:endParaRPr lang="en-US" sz="4000" dirty="0"/>
          </a:p>
        </p:txBody>
      </p:sp>
      <p:sp>
        <p:nvSpPr>
          <p:cNvPr id="3" name="Content Placeholder 2"/>
          <p:cNvSpPr>
            <a:spLocks noGrp="1"/>
          </p:cNvSpPr>
          <p:nvPr>
            <p:ph idx="1"/>
          </p:nvPr>
        </p:nvSpPr>
        <p:spPr>
          <a:xfrm>
            <a:off x="1295400" y="1545021"/>
            <a:ext cx="9601200" cy="4246180"/>
          </a:xfrm>
        </p:spPr>
        <p:txBody>
          <a:bodyPr>
            <a:normAutofit/>
          </a:bodyPr>
          <a:lstStyle/>
          <a:p>
            <a:r>
              <a:rPr lang="en-US" sz="2800" b="1" dirty="0"/>
              <a:t>Providers and suppliers that don’t accept assignment</a:t>
            </a:r>
          </a:p>
          <a:p>
            <a:pPr lvl="1"/>
            <a:r>
              <a:rPr lang="en-US" sz="2800" dirty="0"/>
              <a:t>May charge you more </a:t>
            </a:r>
          </a:p>
          <a:p>
            <a:pPr lvl="1"/>
            <a:r>
              <a:rPr lang="en-US" sz="2800" dirty="0"/>
              <a:t>The limiting charge is 15 percent more </a:t>
            </a:r>
          </a:p>
          <a:p>
            <a:pPr lvl="1"/>
            <a:r>
              <a:rPr lang="en-US" sz="2800" dirty="0"/>
              <a:t>May have to pay entire charge at time of service</a:t>
            </a:r>
          </a:p>
          <a:p>
            <a:r>
              <a:rPr lang="en-US" sz="2800" b="1" dirty="0"/>
              <a:t>Providers sometimes must accept assignment</a:t>
            </a:r>
          </a:p>
          <a:p>
            <a:pPr lvl="1"/>
            <a:r>
              <a:rPr lang="en-US" sz="2800" dirty="0"/>
              <a:t>Medicare Part B-covered prescription drugs </a:t>
            </a:r>
          </a:p>
          <a:p>
            <a:pPr lvl="1"/>
            <a:r>
              <a:rPr lang="en-US" sz="2800" dirty="0"/>
              <a:t>Ambulance suppliers </a:t>
            </a:r>
          </a:p>
        </p:txBody>
      </p:sp>
    </p:spTree>
    <p:extLst>
      <p:ext uri="{BB962C8B-B14F-4D97-AF65-F5344CB8AC3E}">
        <p14:creationId xmlns:p14="http://schemas.microsoft.com/office/powerpoint/2010/main" val="1012516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88919"/>
          </a:xfrm>
        </p:spPr>
        <p:txBody>
          <a:bodyPr>
            <a:normAutofit/>
          </a:bodyPr>
          <a:lstStyle/>
          <a:p>
            <a:r>
              <a:rPr lang="en-US" sz="4000" dirty="0">
                <a:cs typeface="Arial" charset="0"/>
              </a:rPr>
              <a:t>Private Contracts</a:t>
            </a:r>
            <a:endParaRPr lang="en-US" sz="4000" dirty="0"/>
          </a:p>
        </p:txBody>
      </p:sp>
      <p:sp>
        <p:nvSpPr>
          <p:cNvPr id="3" name="Content Placeholder 2"/>
          <p:cNvSpPr>
            <a:spLocks noGrp="1"/>
          </p:cNvSpPr>
          <p:nvPr>
            <p:ph idx="1"/>
          </p:nvPr>
        </p:nvSpPr>
        <p:spPr>
          <a:xfrm>
            <a:off x="1295400" y="1513490"/>
            <a:ext cx="9601200" cy="4130565"/>
          </a:xfrm>
        </p:spPr>
        <p:txBody>
          <a:bodyPr>
            <a:normAutofit/>
          </a:bodyPr>
          <a:lstStyle/>
          <a:p>
            <a:r>
              <a:rPr lang="en-US" sz="2800" b="1" dirty="0"/>
              <a:t>Agreement between you and your doctor</a:t>
            </a:r>
          </a:p>
          <a:p>
            <a:pPr lvl="1"/>
            <a:r>
              <a:rPr lang="en-US" sz="2800" dirty="0"/>
              <a:t>Doctor doesn’t furnish services through Medicare</a:t>
            </a:r>
          </a:p>
          <a:p>
            <a:pPr lvl="1"/>
            <a:r>
              <a:rPr lang="en-US" sz="2800" dirty="0"/>
              <a:t>Original Medicare and </a:t>
            </a:r>
            <a:r>
              <a:rPr lang="en-US" sz="2800" dirty="0" err="1"/>
              <a:t>Medigap</a:t>
            </a:r>
            <a:r>
              <a:rPr lang="en-US" sz="2800" dirty="0"/>
              <a:t> will not pay</a:t>
            </a:r>
          </a:p>
          <a:p>
            <a:pPr lvl="1"/>
            <a:r>
              <a:rPr lang="en-US" sz="2800" dirty="0"/>
              <a:t>Other Medicare plans will not pay</a:t>
            </a:r>
          </a:p>
          <a:p>
            <a:pPr lvl="1"/>
            <a:r>
              <a:rPr lang="en-US" sz="2800" dirty="0"/>
              <a:t>You’ll pay full amount for the services you get</a:t>
            </a:r>
          </a:p>
          <a:p>
            <a:pPr lvl="1"/>
            <a:r>
              <a:rPr lang="en-US" sz="2800" dirty="0"/>
              <a:t>No claim should be submitted</a:t>
            </a:r>
          </a:p>
          <a:p>
            <a:pPr lvl="1"/>
            <a:r>
              <a:rPr lang="en-US" sz="2800" dirty="0"/>
              <a:t>Can’t be asked to sign in an emergency</a:t>
            </a:r>
          </a:p>
        </p:txBody>
      </p:sp>
    </p:spTree>
    <p:extLst>
      <p:ext uri="{BB962C8B-B14F-4D97-AF65-F5344CB8AC3E}">
        <p14:creationId xmlns:p14="http://schemas.microsoft.com/office/powerpoint/2010/main" val="997362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925" y="368826"/>
            <a:ext cx="10515600" cy="655933"/>
          </a:xfrm>
        </p:spPr>
        <p:txBody>
          <a:bodyPr>
            <a:normAutofit/>
          </a:bodyPr>
          <a:lstStyle/>
          <a:p>
            <a:r>
              <a:rPr lang="en-US" sz="3000" dirty="0">
                <a:cs typeface="Arial" charset="0"/>
              </a:rPr>
              <a:t>Medigap (Medicare Supplement Insurance) Policies </a:t>
            </a:r>
            <a:endParaRPr lang="en-US" sz="3000" dirty="0"/>
          </a:p>
        </p:txBody>
      </p:sp>
      <p:sp>
        <p:nvSpPr>
          <p:cNvPr id="3" name="Content Placeholder 2"/>
          <p:cNvSpPr>
            <a:spLocks noGrp="1"/>
          </p:cNvSpPr>
          <p:nvPr>
            <p:ph idx="1"/>
          </p:nvPr>
        </p:nvSpPr>
        <p:spPr>
          <a:xfrm>
            <a:off x="1295400" y="1245477"/>
            <a:ext cx="9601200" cy="4545724"/>
          </a:xfrm>
        </p:spPr>
        <p:txBody>
          <a:bodyPr>
            <a:normAutofit/>
          </a:bodyPr>
          <a:lstStyle/>
          <a:p>
            <a:r>
              <a:rPr lang="en-US" sz="2800" b="1" dirty="0"/>
              <a:t>Private health insurance for individuals</a:t>
            </a:r>
          </a:p>
          <a:p>
            <a:r>
              <a:rPr lang="en-US" sz="2800" b="1" dirty="0"/>
              <a:t>Sold by private insurance companies</a:t>
            </a:r>
          </a:p>
          <a:p>
            <a:r>
              <a:rPr lang="en-US" sz="2800" b="1" dirty="0"/>
              <a:t>Supplement Original Medicare coverage</a:t>
            </a:r>
          </a:p>
          <a:p>
            <a:r>
              <a:rPr lang="en-US" sz="2800" b="1" dirty="0"/>
              <a:t>Follow federal/state laws that protect you</a:t>
            </a:r>
          </a:p>
          <a:p>
            <a:r>
              <a:rPr lang="en-US" sz="2800" b="1" dirty="0" err="1"/>
              <a:t>Medigap</a:t>
            </a:r>
            <a:r>
              <a:rPr lang="en-US" sz="2800" b="1" dirty="0"/>
              <a:t> Open Enrollment Period</a:t>
            </a:r>
          </a:p>
          <a:p>
            <a:pPr lvl="1"/>
            <a:r>
              <a:rPr lang="en-US" sz="2800" dirty="0"/>
              <a:t>Starts when you are enrolled in Part B regardless of age</a:t>
            </a:r>
          </a:p>
          <a:p>
            <a:pPr lvl="1"/>
            <a:r>
              <a:rPr lang="en-US" sz="2800" dirty="0"/>
              <a:t>Once started, it cannot be delayed or repeated</a:t>
            </a:r>
          </a:p>
          <a:p>
            <a:pPr lvl="1"/>
            <a:r>
              <a:rPr lang="en-US" sz="2800" dirty="0"/>
              <a:t>6-month period beginning from your Part B effective date</a:t>
            </a:r>
            <a:endParaRPr lang="en-US" dirty="0"/>
          </a:p>
          <a:p>
            <a:endParaRPr lang="en-US" dirty="0"/>
          </a:p>
          <a:p>
            <a:endParaRPr lang="en-US" dirty="0"/>
          </a:p>
        </p:txBody>
      </p:sp>
    </p:spTree>
    <p:extLst>
      <p:ext uri="{BB962C8B-B14F-4D97-AF65-F5344CB8AC3E}">
        <p14:creationId xmlns:p14="http://schemas.microsoft.com/office/powerpoint/2010/main" val="1254398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41623"/>
          </a:xfrm>
        </p:spPr>
        <p:txBody>
          <a:bodyPr/>
          <a:lstStyle/>
          <a:p>
            <a:r>
              <a:rPr lang="en-US" dirty="0" err="1"/>
              <a:t>Medigap</a:t>
            </a:r>
            <a:r>
              <a:rPr lang="en-US" dirty="0"/>
              <a:t> Policies</a:t>
            </a:r>
          </a:p>
        </p:txBody>
      </p:sp>
      <p:sp>
        <p:nvSpPr>
          <p:cNvPr id="3" name="Content Placeholder 2"/>
          <p:cNvSpPr>
            <a:spLocks noGrp="1"/>
          </p:cNvSpPr>
          <p:nvPr>
            <p:ph idx="1"/>
          </p:nvPr>
        </p:nvSpPr>
        <p:spPr>
          <a:xfrm>
            <a:off x="1295400" y="1497725"/>
            <a:ext cx="9601200" cy="4293476"/>
          </a:xfrm>
        </p:spPr>
        <p:txBody>
          <a:bodyPr>
            <a:normAutofit lnSpcReduction="10000"/>
          </a:bodyPr>
          <a:lstStyle/>
          <a:p>
            <a:r>
              <a:rPr lang="en-US" sz="2800" b="1" dirty="0"/>
              <a:t>You pay a monthly premium</a:t>
            </a:r>
          </a:p>
          <a:p>
            <a:r>
              <a:rPr lang="en-US" sz="2800" b="1" dirty="0"/>
              <a:t>Costs vary by plan, company and location</a:t>
            </a:r>
          </a:p>
          <a:p>
            <a:r>
              <a:rPr lang="en-US" sz="2800" b="1" dirty="0" err="1"/>
              <a:t>Medigap</a:t>
            </a:r>
            <a:r>
              <a:rPr lang="en-US" sz="2800" b="1" dirty="0"/>
              <a:t> insurance companies can only sell a “standardized” </a:t>
            </a:r>
            <a:r>
              <a:rPr lang="en-US" sz="2800" b="1" dirty="0" err="1"/>
              <a:t>Medigap</a:t>
            </a:r>
            <a:r>
              <a:rPr lang="en-US" sz="2800" b="1" dirty="0"/>
              <a:t> policy</a:t>
            </a:r>
          </a:p>
          <a:p>
            <a:pPr lvl="1"/>
            <a:r>
              <a:rPr lang="en-US" sz="2800" dirty="0"/>
              <a:t>Identified in most states by letters </a:t>
            </a:r>
          </a:p>
          <a:p>
            <a:pPr lvl="1"/>
            <a:r>
              <a:rPr lang="en-US" sz="2800" dirty="0"/>
              <a:t>MA, MN, and WI standardize their plans differently</a:t>
            </a:r>
          </a:p>
          <a:p>
            <a:r>
              <a:rPr lang="en-US" sz="2800" b="1" dirty="0"/>
              <a:t>Doesn’t work with Medicare Advantage</a:t>
            </a:r>
          </a:p>
          <a:p>
            <a:r>
              <a:rPr lang="en-US" sz="2800" b="1" dirty="0"/>
              <a:t>No networks except with a Medicare SELECT policy</a:t>
            </a:r>
          </a:p>
          <a:p>
            <a:endParaRPr lang="en-US" dirty="0"/>
          </a:p>
        </p:txBody>
      </p:sp>
    </p:spTree>
    <p:extLst>
      <p:ext uri="{BB962C8B-B14F-4D97-AF65-F5344CB8AC3E}">
        <p14:creationId xmlns:p14="http://schemas.microsoft.com/office/powerpoint/2010/main" val="3827011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88543"/>
            <a:ext cx="9601200" cy="615499"/>
          </a:xfrm>
        </p:spPr>
        <p:txBody>
          <a:bodyPr>
            <a:noAutofit/>
          </a:bodyPr>
          <a:lstStyle/>
          <a:p>
            <a:r>
              <a:rPr lang="en-US" sz="4000" dirty="0" err="1"/>
              <a:t>Medigap</a:t>
            </a:r>
            <a:r>
              <a:rPr lang="en-US" sz="4000" dirty="0"/>
              <a:t> Plan Types</a:t>
            </a:r>
          </a:p>
        </p:txBody>
      </p:sp>
      <p:graphicFrame>
        <p:nvGraphicFramePr>
          <p:cNvPr id="4" name="Table 3" descr="Table showing Medigap plan types and the benefits associated with each. Details are included in the speakers' notes."/>
          <p:cNvGraphicFramePr>
            <a:graphicFrameLocks noGrp="1"/>
          </p:cNvGraphicFramePr>
          <p:nvPr>
            <p:extLst>
              <p:ext uri="{D42A27DB-BD31-4B8C-83A1-F6EECF244321}">
                <p14:modId xmlns:p14="http://schemas.microsoft.com/office/powerpoint/2010/main" val="2169347141"/>
              </p:ext>
            </p:extLst>
          </p:nvPr>
        </p:nvGraphicFramePr>
        <p:xfrm>
          <a:off x="1078451" y="788277"/>
          <a:ext cx="10035098" cy="5979812"/>
        </p:xfrm>
        <a:graphic>
          <a:graphicData uri="http://schemas.openxmlformats.org/drawingml/2006/table">
            <a:tbl>
              <a:tblPr firstRow="1" firstCol="1" lastRow="1" lastCol="1" bandRow="1" bandCol="1">
                <a:tableStyleId>{5C22544A-7EE6-4342-B048-85BDC9FD1C3A}</a:tableStyleId>
              </a:tblPr>
              <a:tblGrid>
                <a:gridCol w="4076206">
                  <a:extLst>
                    <a:ext uri="{9D8B030D-6E8A-4147-A177-3AD203B41FA5}">
                      <a16:colId xmlns:a16="http://schemas.microsoft.com/office/drawing/2014/main" val="20000"/>
                    </a:ext>
                  </a:extLst>
                </a:gridCol>
                <a:gridCol w="496872">
                  <a:extLst>
                    <a:ext uri="{9D8B030D-6E8A-4147-A177-3AD203B41FA5}">
                      <a16:colId xmlns:a16="http://schemas.microsoft.com/office/drawing/2014/main" val="20001"/>
                    </a:ext>
                  </a:extLst>
                </a:gridCol>
                <a:gridCol w="579684">
                  <a:extLst>
                    <a:ext uri="{9D8B030D-6E8A-4147-A177-3AD203B41FA5}">
                      <a16:colId xmlns:a16="http://schemas.microsoft.com/office/drawing/2014/main" val="20002"/>
                    </a:ext>
                  </a:extLst>
                </a:gridCol>
                <a:gridCol w="496872">
                  <a:extLst>
                    <a:ext uri="{9D8B030D-6E8A-4147-A177-3AD203B41FA5}">
                      <a16:colId xmlns:a16="http://schemas.microsoft.com/office/drawing/2014/main" val="20003"/>
                    </a:ext>
                  </a:extLst>
                </a:gridCol>
                <a:gridCol w="662496">
                  <a:extLst>
                    <a:ext uri="{9D8B030D-6E8A-4147-A177-3AD203B41FA5}">
                      <a16:colId xmlns:a16="http://schemas.microsoft.com/office/drawing/2014/main" val="20004"/>
                    </a:ext>
                  </a:extLst>
                </a:gridCol>
                <a:gridCol w="496872">
                  <a:extLst>
                    <a:ext uri="{9D8B030D-6E8A-4147-A177-3AD203B41FA5}">
                      <a16:colId xmlns:a16="http://schemas.microsoft.com/office/drawing/2014/main" val="20005"/>
                    </a:ext>
                  </a:extLst>
                </a:gridCol>
                <a:gridCol w="496872">
                  <a:extLst>
                    <a:ext uri="{9D8B030D-6E8A-4147-A177-3AD203B41FA5}">
                      <a16:colId xmlns:a16="http://schemas.microsoft.com/office/drawing/2014/main" val="20006"/>
                    </a:ext>
                  </a:extLst>
                </a:gridCol>
                <a:gridCol w="662496">
                  <a:extLst>
                    <a:ext uri="{9D8B030D-6E8A-4147-A177-3AD203B41FA5}">
                      <a16:colId xmlns:a16="http://schemas.microsoft.com/office/drawing/2014/main" val="20007"/>
                    </a:ext>
                  </a:extLst>
                </a:gridCol>
                <a:gridCol w="824552">
                  <a:extLst>
                    <a:ext uri="{9D8B030D-6E8A-4147-A177-3AD203B41FA5}">
                      <a16:colId xmlns:a16="http://schemas.microsoft.com/office/drawing/2014/main" val="20008"/>
                    </a:ext>
                  </a:extLst>
                </a:gridCol>
                <a:gridCol w="496872">
                  <a:extLst>
                    <a:ext uri="{9D8B030D-6E8A-4147-A177-3AD203B41FA5}">
                      <a16:colId xmlns:a16="http://schemas.microsoft.com/office/drawing/2014/main" val="20009"/>
                    </a:ext>
                  </a:extLst>
                </a:gridCol>
                <a:gridCol w="745304">
                  <a:extLst>
                    <a:ext uri="{9D8B030D-6E8A-4147-A177-3AD203B41FA5}">
                      <a16:colId xmlns:a16="http://schemas.microsoft.com/office/drawing/2014/main" val="20010"/>
                    </a:ext>
                  </a:extLst>
                </a:gridCol>
              </a:tblGrid>
              <a:tr h="428740">
                <a:tc>
                  <a:txBody>
                    <a:bodyPr/>
                    <a:lstStyle/>
                    <a:p>
                      <a:pPr marL="0" marR="0">
                        <a:lnSpc>
                          <a:spcPct val="115000"/>
                        </a:lnSpc>
                        <a:spcBef>
                          <a:spcPts val="0"/>
                        </a:spcBef>
                        <a:spcAft>
                          <a:spcPts val="1000"/>
                        </a:spcAft>
                      </a:pPr>
                      <a:r>
                        <a:rPr lang="en-US" sz="1100" dirty="0">
                          <a:effectLst/>
                        </a:rPr>
                        <a:t> </a:t>
                      </a:r>
                      <a:endParaRPr lang="en-US" sz="1100" dirty="0">
                        <a:effectLst/>
                        <a:latin typeface="Calibri"/>
                        <a:ea typeface="Calibri"/>
                        <a:cs typeface="Times New Roman"/>
                      </a:endParaRPr>
                    </a:p>
                  </a:txBody>
                  <a:tcPr marL="0" marR="0" marT="0" marB="0"/>
                </a:tc>
                <a:tc gridSpan="10">
                  <a:txBody>
                    <a:bodyPr/>
                    <a:lstStyle/>
                    <a:p>
                      <a:pPr marL="20955" marR="0">
                        <a:lnSpc>
                          <a:spcPct val="115000"/>
                        </a:lnSpc>
                        <a:spcBef>
                          <a:spcPts val="215"/>
                        </a:spcBef>
                        <a:spcAft>
                          <a:spcPts val="0"/>
                        </a:spcAft>
                      </a:pPr>
                      <a:r>
                        <a:rPr lang="en-US" sz="2000" spc="-25" dirty="0">
                          <a:effectLst/>
                        </a:rPr>
                        <a:t>M</a:t>
                      </a:r>
                      <a:r>
                        <a:rPr lang="en-US" sz="2000" spc="15" dirty="0">
                          <a:effectLst/>
                        </a:rPr>
                        <a:t>e</a:t>
                      </a:r>
                      <a:r>
                        <a:rPr lang="en-US" sz="2000" dirty="0">
                          <a:effectLst/>
                        </a:rPr>
                        <a:t>d</a:t>
                      </a:r>
                      <a:r>
                        <a:rPr lang="en-US" sz="2000" spc="10" dirty="0">
                          <a:effectLst/>
                        </a:rPr>
                        <a:t>i</a:t>
                      </a:r>
                      <a:r>
                        <a:rPr lang="en-US" sz="2000" spc="20" dirty="0">
                          <a:effectLst/>
                        </a:rPr>
                        <a:t>c</a:t>
                      </a:r>
                      <a:r>
                        <a:rPr lang="en-US" sz="2000" spc="-5" dirty="0">
                          <a:effectLst/>
                        </a:rPr>
                        <a:t>a</a:t>
                      </a:r>
                      <a:r>
                        <a:rPr lang="en-US" sz="2000" spc="-10" dirty="0">
                          <a:effectLst/>
                        </a:rPr>
                        <a:t>r</a:t>
                      </a:r>
                      <a:r>
                        <a:rPr lang="en-US" sz="2000" dirty="0">
                          <a:effectLst/>
                        </a:rPr>
                        <a:t>e </a:t>
                      </a:r>
                      <a:r>
                        <a:rPr lang="en-US" sz="2000" spc="-15" dirty="0">
                          <a:effectLst/>
                        </a:rPr>
                        <a:t>S</a:t>
                      </a:r>
                      <a:r>
                        <a:rPr lang="en-US" sz="2000" spc="-5" dirty="0">
                          <a:effectLst/>
                        </a:rPr>
                        <a:t>u</a:t>
                      </a:r>
                      <a:r>
                        <a:rPr lang="en-US" sz="2000" spc="-10" dirty="0">
                          <a:effectLst/>
                        </a:rPr>
                        <a:t>p</a:t>
                      </a:r>
                      <a:r>
                        <a:rPr lang="en-US" sz="2000" spc="-5" dirty="0">
                          <a:effectLst/>
                        </a:rPr>
                        <a:t>p</a:t>
                      </a:r>
                      <a:r>
                        <a:rPr lang="en-US" sz="2000" spc="10" dirty="0">
                          <a:effectLst/>
                        </a:rPr>
                        <a:t>l</a:t>
                      </a:r>
                      <a:r>
                        <a:rPr lang="en-US" sz="2000" spc="-5" dirty="0">
                          <a:effectLst/>
                        </a:rPr>
                        <a:t>e</a:t>
                      </a:r>
                      <a:r>
                        <a:rPr lang="en-US" sz="2000" spc="5" dirty="0">
                          <a:effectLst/>
                        </a:rPr>
                        <a:t>m</a:t>
                      </a:r>
                      <a:r>
                        <a:rPr lang="en-US" sz="2000" spc="-5" dirty="0">
                          <a:effectLst/>
                        </a:rPr>
                        <a:t>e</a:t>
                      </a:r>
                      <a:r>
                        <a:rPr lang="en-US" sz="2000" spc="-10" dirty="0">
                          <a:effectLst/>
                        </a:rPr>
                        <a:t>n</a:t>
                      </a:r>
                      <a:r>
                        <a:rPr lang="en-US" sz="2000" dirty="0">
                          <a:effectLst/>
                        </a:rPr>
                        <a:t>t </a:t>
                      </a:r>
                      <a:r>
                        <a:rPr lang="en-US" sz="2000" spc="-20" dirty="0">
                          <a:effectLst/>
                        </a:rPr>
                        <a:t>I</a:t>
                      </a:r>
                      <a:r>
                        <a:rPr lang="en-US" sz="2000" dirty="0">
                          <a:effectLst/>
                        </a:rPr>
                        <a:t>n</a:t>
                      </a:r>
                      <a:r>
                        <a:rPr lang="en-US" sz="2000" spc="-5" dirty="0">
                          <a:effectLst/>
                        </a:rPr>
                        <a:t>s</a:t>
                      </a:r>
                      <a:r>
                        <a:rPr lang="en-US" sz="2000" dirty="0">
                          <a:effectLst/>
                        </a:rPr>
                        <a:t>u</a:t>
                      </a:r>
                      <a:r>
                        <a:rPr lang="en-US" sz="2000" spc="10" dirty="0">
                          <a:effectLst/>
                        </a:rPr>
                        <a:t>r</a:t>
                      </a:r>
                      <a:r>
                        <a:rPr lang="en-US" sz="2000" spc="-5" dirty="0">
                          <a:effectLst/>
                        </a:rPr>
                        <a:t>a</a:t>
                      </a:r>
                      <a:r>
                        <a:rPr lang="en-US" sz="2000" spc="5" dirty="0">
                          <a:effectLst/>
                        </a:rPr>
                        <a:t>nc</a:t>
                      </a:r>
                      <a:r>
                        <a:rPr lang="en-US" sz="2000" dirty="0">
                          <a:effectLst/>
                        </a:rPr>
                        <a:t>e (</a:t>
                      </a:r>
                      <a:r>
                        <a:rPr lang="en-US" sz="2000" spc="-25" dirty="0">
                          <a:effectLst/>
                        </a:rPr>
                        <a:t>M</a:t>
                      </a:r>
                      <a:r>
                        <a:rPr lang="en-US" sz="2000" spc="15" dirty="0">
                          <a:effectLst/>
                        </a:rPr>
                        <a:t>e</a:t>
                      </a:r>
                      <a:r>
                        <a:rPr lang="en-US" sz="2000" dirty="0">
                          <a:effectLst/>
                        </a:rPr>
                        <a:t>di</a:t>
                      </a:r>
                      <a:r>
                        <a:rPr lang="en-US" sz="2000" spc="5" dirty="0">
                          <a:effectLst/>
                        </a:rPr>
                        <a:t>g</a:t>
                      </a:r>
                      <a:r>
                        <a:rPr lang="en-US" sz="2000" spc="-20" dirty="0">
                          <a:effectLst/>
                        </a:rPr>
                        <a:t>a</a:t>
                      </a:r>
                      <a:r>
                        <a:rPr lang="en-US" sz="2000" dirty="0">
                          <a:effectLst/>
                        </a:rPr>
                        <a:t>p) </a:t>
                      </a:r>
                      <a:r>
                        <a:rPr lang="en-US" sz="2000" spc="-10" dirty="0">
                          <a:effectLst/>
                        </a:rPr>
                        <a:t>P</a:t>
                      </a:r>
                      <a:r>
                        <a:rPr lang="en-US" sz="2000" spc="5" dirty="0">
                          <a:effectLst/>
                        </a:rPr>
                        <a:t>l</a:t>
                      </a:r>
                      <a:r>
                        <a:rPr lang="en-US" sz="2000" spc="-5" dirty="0">
                          <a:effectLst/>
                        </a:rPr>
                        <a:t>a</a:t>
                      </a:r>
                      <a:r>
                        <a:rPr lang="en-US" sz="2000" dirty="0">
                          <a:effectLst/>
                        </a:rPr>
                        <a:t>ns</a:t>
                      </a:r>
                      <a:endParaRPr lang="en-US" sz="1800" dirty="0">
                        <a:effectLst/>
                        <a:latin typeface="Calibri"/>
                        <a:ea typeface="Calibri"/>
                        <a:cs typeface="Times New Roman"/>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66977">
                <a:tc>
                  <a:txBody>
                    <a:bodyPr/>
                    <a:lstStyle/>
                    <a:p>
                      <a:pPr marL="50800" marR="0" algn="ctr">
                        <a:lnSpc>
                          <a:spcPct val="115000"/>
                        </a:lnSpc>
                        <a:spcBef>
                          <a:spcPts val="215"/>
                        </a:spcBef>
                        <a:spcAft>
                          <a:spcPts val="0"/>
                        </a:spcAft>
                      </a:pPr>
                      <a:r>
                        <a:rPr lang="en-US" sz="1600" b="1" spc="15" dirty="0">
                          <a:solidFill>
                            <a:schemeClr val="tx1"/>
                          </a:solidFill>
                          <a:effectLst/>
                        </a:rPr>
                        <a:t>B</a:t>
                      </a:r>
                      <a:r>
                        <a:rPr lang="en-US" sz="1600" b="1" spc="-5" dirty="0">
                          <a:solidFill>
                            <a:schemeClr val="tx1"/>
                          </a:solidFill>
                          <a:effectLst/>
                        </a:rPr>
                        <a:t>e</a:t>
                      </a:r>
                      <a:r>
                        <a:rPr lang="en-US" sz="1600" b="1" spc="5" dirty="0">
                          <a:solidFill>
                            <a:schemeClr val="tx1"/>
                          </a:solidFill>
                          <a:effectLst/>
                        </a:rPr>
                        <a:t>n</a:t>
                      </a:r>
                      <a:r>
                        <a:rPr lang="en-US" sz="1600" b="1" spc="-5" dirty="0">
                          <a:solidFill>
                            <a:schemeClr val="tx1"/>
                          </a:solidFill>
                          <a:effectLst/>
                        </a:rPr>
                        <a:t>efi</a:t>
                      </a:r>
                      <a:r>
                        <a:rPr lang="en-US" sz="1600" b="1" dirty="0">
                          <a:solidFill>
                            <a:schemeClr val="tx1"/>
                          </a:solidFill>
                          <a:effectLst/>
                        </a:rPr>
                        <a:t>ts</a:t>
                      </a:r>
                      <a:endParaRPr lang="en-US" sz="1600" b="1" dirty="0">
                        <a:solidFill>
                          <a:schemeClr val="tx1"/>
                        </a:solidFill>
                        <a:effectLst/>
                        <a:latin typeface="Calibri"/>
                        <a:ea typeface="Calibri"/>
                        <a:cs typeface="Times New Roman"/>
                      </a:endParaRPr>
                    </a:p>
                  </a:txBody>
                  <a:tcPr marL="0" marR="0" marT="0" marB="0">
                    <a:solidFill>
                      <a:srgbClr val="D0D8E8"/>
                    </a:solidFill>
                  </a:tcPr>
                </a:tc>
                <a:tc>
                  <a:txBody>
                    <a:bodyPr/>
                    <a:lstStyle/>
                    <a:p>
                      <a:pPr marL="142875" marR="130175" algn="ctr">
                        <a:lnSpc>
                          <a:spcPct val="115000"/>
                        </a:lnSpc>
                        <a:spcBef>
                          <a:spcPts val="215"/>
                        </a:spcBef>
                        <a:spcAft>
                          <a:spcPts val="0"/>
                        </a:spcAft>
                      </a:pPr>
                      <a:r>
                        <a:rPr lang="en-US" sz="1400" b="1" dirty="0">
                          <a:effectLst/>
                        </a:rPr>
                        <a:t>A</a:t>
                      </a:r>
                      <a:endParaRPr lang="en-US" sz="1400" b="1" dirty="0">
                        <a:effectLst/>
                        <a:latin typeface="Calibri"/>
                        <a:ea typeface="Calibri"/>
                        <a:cs typeface="Times New Roman"/>
                      </a:endParaRPr>
                    </a:p>
                  </a:txBody>
                  <a:tcPr marL="0" marR="0" marT="0" marB="0">
                    <a:solidFill>
                      <a:srgbClr val="E9EDF4"/>
                    </a:solidFill>
                  </a:tcPr>
                </a:tc>
                <a:tc>
                  <a:txBody>
                    <a:bodyPr/>
                    <a:lstStyle/>
                    <a:p>
                      <a:pPr marL="148590" marR="135890" algn="ctr">
                        <a:lnSpc>
                          <a:spcPct val="115000"/>
                        </a:lnSpc>
                        <a:spcBef>
                          <a:spcPts val="215"/>
                        </a:spcBef>
                        <a:spcAft>
                          <a:spcPts val="0"/>
                        </a:spcAft>
                      </a:pPr>
                      <a:r>
                        <a:rPr lang="en-US" sz="1400" b="1" kern="1200" dirty="0">
                          <a:solidFill>
                            <a:schemeClr val="dk1"/>
                          </a:solidFill>
                          <a:effectLst/>
                          <a:latin typeface="+mn-lt"/>
                          <a:ea typeface="+mn-ea"/>
                          <a:cs typeface="+mn-cs"/>
                        </a:rPr>
                        <a:t>B</a:t>
                      </a:r>
                    </a:p>
                  </a:txBody>
                  <a:tcPr marL="0" marR="0" marT="0" marB="0">
                    <a:solidFill>
                      <a:srgbClr val="D0D8E8"/>
                    </a:solidFill>
                  </a:tcPr>
                </a:tc>
                <a:tc>
                  <a:txBody>
                    <a:bodyPr/>
                    <a:lstStyle/>
                    <a:p>
                      <a:pPr marL="145415" marR="132715" algn="ctr">
                        <a:lnSpc>
                          <a:spcPct val="115000"/>
                        </a:lnSpc>
                        <a:spcBef>
                          <a:spcPts val="215"/>
                        </a:spcBef>
                        <a:spcAft>
                          <a:spcPts val="0"/>
                        </a:spcAft>
                      </a:pPr>
                      <a:r>
                        <a:rPr lang="en-US" sz="1400" b="1" dirty="0">
                          <a:effectLst/>
                        </a:rPr>
                        <a:t>C</a:t>
                      </a:r>
                      <a:endParaRPr lang="en-US" sz="1400" b="1" dirty="0">
                        <a:effectLst/>
                        <a:latin typeface="Calibri"/>
                        <a:ea typeface="Calibri"/>
                        <a:cs typeface="Times New Roman"/>
                      </a:endParaRPr>
                    </a:p>
                  </a:txBody>
                  <a:tcPr marL="0" marR="0" marT="0" marB="0">
                    <a:solidFill>
                      <a:srgbClr val="E9EDF4"/>
                    </a:solidFill>
                  </a:tcPr>
                </a:tc>
                <a:tc>
                  <a:txBody>
                    <a:bodyPr/>
                    <a:lstStyle/>
                    <a:p>
                      <a:pPr marL="138430" marR="125730" algn="ctr">
                        <a:lnSpc>
                          <a:spcPct val="115000"/>
                        </a:lnSpc>
                        <a:spcBef>
                          <a:spcPts val="215"/>
                        </a:spcBef>
                        <a:spcAft>
                          <a:spcPts val="0"/>
                        </a:spcAft>
                      </a:pPr>
                      <a:r>
                        <a:rPr lang="en-US" sz="1400" b="1" dirty="0">
                          <a:effectLst/>
                        </a:rPr>
                        <a:t>D</a:t>
                      </a:r>
                      <a:endParaRPr lang="en-US" sz="1400" b="1" dirty="0">
                        <a:effectLst/>
                        <a:latin typeface="Calibri"/>
                        <a:ea typeface="Calibri"/>
                        <a:cs typeface="Times New Roman"/>
                      </a:endParaRPr>
                    </a:p>
                  </a:txBody>
                  <a:tcPr marL="0" marR="0" marT="0" marB="0">
                    <a:solidFill>
                      <a:srgbClr val="D0D8E8"/>
                    </a:solidFill>
                  </a:tcPr>
                </a:tc>
                <a:tc>
                  <a:txBody>
                    <a:bodyPr/>
                    <a:lstStyle/>
                    <a:p>
                      <a:pPr marL="144780" marR="0">
                        <a:lnSpc>
                          <a:spcPct val="115000"/>
                        </a:lnSpc>
                        <a:spcBef>
                          <a:spcPts val="150"/>
                        </a:spcBef>
                        <a:spcAft>
                          <a:spcPts val="0"/>
                        </a:spcAft>
                      </a:pPr>
                      <a:r>
                        <a:rPr lang="en-US" sz="1400" b="1" dirty="0">
                          <a:effectLst/>
                        </a:rPr>
                        <a:t>F*</a:t>
                      </a:r>
                      <a:endParaRPr lang="en-US" sz="1400" b="1" dirty="0">
                        <a:effectLst/>
                        <a:latin typeface="Calibri"/>
                        <a:ea typeface="Calibri"/>
                        <a:cs typeface="Times New Roman"/>
                      </a:endParaRPr>
                    </a:p>
                  </a:txBody>
                  <a:tcPr marL="0" marR="0" marT="0" marB="0">
                    <a:solidFill>
                      <a:srgbClr val="E9EDF4"/>
                    </a:solidFill>
                  </a:tcPr>
                </a:tc>
                <a:tc>
                  <a:txBody>
                    <a:bodyPr/>
                    <a:lstStyle/>
                    <a:p>
                      <a:pPr marL="141605" marR="128905" algn="ctr">
                        <a:lnSpc>
                          <a:spcPct val="115000"/>
                        </a:lnSpc>
                        <a:spcBef>
                          <a:spcPts val="215"/>
                        </a:spcBef>
                        <a:spcAft>
                          <a:spcPts val="0"/>
                        </a:spcAft>
                      </a:pPr>
                      <a:r>
                        <a:rPr lang="en-US" sz="1400" b="1" dirty="0">
                          <a:effectLst/>
                        </a:rPr>
                        <a:t>G*</a:t>
                      </a:r>
                      <a:endParaRPr lang="en-US" sz="1400" b="1" dirty="0">
                        <a:effectLst/>
                        <a:latin typeface="Calibri"/>
                        <a:ea typeface="Calibri"/>
                        <a:cs typeface="Times New Roman"/>
                      </a:endParaRPr>
                    </a:p>
                  </a:txBody>
                  <a:tcPr marL="0" marR="0" marT="0" marB="0">
                    <a:solidFill>
                      <a:srgbClr val="D0D8E8"/>
                    </a:solidFill>
                  </a:tcPr>
                </a:tc>
                <a:tc>
                  <a:txBody>
                    <a:bodyPr/>
                    <a:lstStyle/>
                    <a:p>
                      <a:pPr marL="143510" marR="130810" algn="ctr">
                        <a:lnSpc>
                          <a:spcPct val="115000"/>
                        </a:lnSpc>
                        <a:spcBef>
                          <a:spcPts val="215"/>
                        </a:spcBef>
                        <a:spcAft>
                          <a:spcPts val="0"/>
                        </a:spcAft>
                      </a:pPr>
                      <a:r>
                        <a:rPr lang="en-US" sz="1400" b="1" dirty="0">
                          <a:effectLst/>
                        </a:rPr>
                        <a:t>K</a:t>
                      </a:r>
                      <a:endParaRPr lang="en-US" sz="1400" b="1" dirty="0">
                        <a:effectLst/>
                        <a:latin typeface="Calibri"/>
                        <a:ea typeface="Calibri"/>
                        <a:cs typeface="Times New Roman"/>
                      </a:endParaRPr>
                    </a:p>
                  </a:txBody>
                  <a:tcPr marL="0" marR="0" marT="0" marB="0">
                    <a:solidFill>
                      <a:srgbClr val="E9EDF4"/>
                    </a:solidFill>
                  </a:tcPr>
                </a:tc>
                <a:tc>
                  <a:txBody>
                    <a:bodyPr/>
                    <a:lstStyle/>
                    <a:p>
                      <a:pPr marL="156210" marR="143510" algn="ctr">
                        <a:lnSpc>
                          <a:spcPct val="115000"/>
                        </a:lnSpc>
                        <a:spcBef>
                          <a:spcPts val="215"/>
                        </a:spcBef>
                        <a:spcAft>
                          <a:spcPts val="0"/>
                        </a:spcAft>
                      </a:pPr>
                      <a:r>
                        <a:rPr lang="en-US" sz="1400" b="1" dirty="0">
                          <a:effectLst/>
                        </a:rPr>
                        <a:t>L</a:t>
                      </a:r>
                      <a:endParaRPr lang="en-US" sz="1400" b="1" dirty="0">
                        <a:effectLst/>
                        <a:latin typeface="Calibri"/>
                        <a:ea typeface="Calibri"/>
                        <a:cs typeface="Times New Roman"/>
                      </a:endParaRPr>
                    </a:p>
                  </a:txBody>
                  <a:tcPr marL="0" marR="0" marT="0" marB="0">
                    <a:solidFill>
                      <a:srgbClr val="D0D8E8"/>
                    </a:solidFill>
                  </a:tcPr>
                </a:tc>
                <a:tc>
                  <a:txBody>
                    <a:bodyPr/>
                    <a:lstStyle/>
                    <a:p>
                      <a:pPr marL="128270" marR="115570" algn="ctr">
                        <a:lnSpc>
                          <a:spcPct val="115000"/>
                        </a:lnSpc>
                        <a:spcBef>
                          <a:spcPts val="215"/>
                        </a:spcBef>
                        <a:spcAft>
                          <a:spcPts val="0"/>
                        </a:spcAft>
                      </a:pPr>
                      <a:r>
                        <a:rPr lang="en-US" sz="1400" b="1" dirty="0">
                          <a:effectLst/>
                        </a:rPr>
                        <a:t>M</a:t>
                      </a:r>
                      <a:endParaRPr lang="en-US" sz="1400" b="1" dirty="0">
                        <a:effectLst/>
                        <a:latin typeface="Calibri"/>
                        <a:ea typeface="Calibri"/>
                        <a:cs typeface="Times New Roman"/>
                      </a:endParaRPr>
                    </a:p>
                  </a:txBody>
                  <a:tcPr marL="0" marR="0" marT="0" marB="0">
                    <a:solidFill>
                      <a:srgbClr val="E9EDF4"/>
                    </a:solidFill>
                  </a:tcPr>
                </a:tc>
                <a:tc>
                  <a:txBody>
                    <a:bodyPr/>
                    <a:lstStyle/>
                    <a:p>
                      <a:pPr marL="139065" marR="126365" algn="ctr">
                        <a:lnSpc>
                          <a:spcPct val="115000"/>
                        </a:lnSpc>
                        <a:spcBef>
                          <a:spcPts val="215"/>
                        </a:spcBef>
                        <a:spcAft>
                          <a:spcPts val="0"/>
                        </a:spcAft>
                      </a:pPr>
                      <a:r>
                        <a:rPr lang="en-US" sz="1400" b="1" dirty="0">
                          <a:solidFill>
                            <a:schemeClr val="tx1"/>
                          </a:solidFill>
                          <a:effectLst/>
                        </a:rPr>
                        <a:t>N</a:t>
                      </a:r>
                      <a:endParaRPr lang="en-US" sz="1400" b="1" dirty="0">
                        <a:solidFill>
                          <a:schemeClr val="tx1"/>
                        </a:solidFill>
                        <a:effectLst/>
                        <a:latin typeface="Calibri"/>
                        <a:ea typeface="Calibri"/>
                        <a:cs typeface="Times New Roman"/>
                      </a:endParaRPr>
                    </a:p>
                  </a:txBody>
                  <a:tcPr marL="0" marR="0" marT="0" marB="0">
                    <a:solidFill>
                      <a:srgbClr val="D0D8E8"/>
                    </a:solidFill>
                  </a:tcPr>
                </a:tc>
                <a:extLst>
                  <a:ext uri="{0D108BD9-81ED-4DB2-BD59-A6C34878D82A}">
                    <a16:rowId xmlns:a16="http://schemas.microsoft.com/office/drawing/2014/main" val="10001"/>
                  </a:ext>
                </a:extLst>
              </a:tr>
              <a:tr h="696461">
                <a:tc>
                  <a:txBody>
                    <a:bodyPr/>
                    <a:lstStyle/>
                    <a:p>
                      <a:pPr marL="50800" marR="0" algn="l" defTabSz="914400" rtl="0" eaLnBrk="1" latinLnBrk="0" hangingPunct="1">
                        <a:lnSpc>
                          <a:spcPct val="100000"/>
                        </a:lnSpc>
                        <a:spcBef>
                          <a:spcPts val="0"/>
                        </a:spcBef>
                        <a:spcAft>
                          <a:spcPts val="0"/>
                        </a:spcAft>
                      </a:pPr>
                      <a:r>
                        <a:rPr lang="en-US" sz="1600" b="0" kern="1200" spc="15" dirty="0">
                          <a:solidFill>
                            <a:schemeClr val="tx1"/>
                          </a:solidFill>
                          <a:effectLst/>
                          <a:latin typeface="+mn-lt"/>
                          <a:ea typeface="+mn-ea"/>
                          <a:cs typeface="+mn-cs"/>
                        </a:rPr>
                        <a:t>Medicare Part A coinsurance and hospital costs (up to an additional 365 days after Medicare benefits are used)</a:t>
                      </a:r>
                    </a:p>
                  </a:txBody>
                  <a:tcPr marL="0" marR="0" marT="0" marB="0">
                    <a:solidFill>
                      <a:srgbClr val="D0D8E8"/>
                    </a:solidFill>
                  </a:tcPr>
                </a:tc>
                <a:tc>
                  <a:txBody>
                    <a:bodyPr/>
                    <a:lstStyle/>
                    <a:p>
                      <a:pPr marL="0" marR="0">
                        <a:lnSpc>
                          <a:spcPct val="107000"/>
                        </a:lnSpc>
                        <a:spcBef>
                          <a:spcPts val="0"/>
                        </a:spcBef>
                        <a:spcAft>
                          <a:spcPts val="112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2"/>
                  </a:ext>
                </a:extLst>
              </a:tr>
              <a:tr h="321086">
                <a:tc>
                  <a:txBody>
                    <a:bodyPr/>
                    <a:lstStyle/>
                    <a:p>
                      <a:pPr marL="50800" marR="0" algn="l" defTabSz="914400" rtl="0" eaLnBrk="1" latinLnBrk="0" hangingPunct="1">
                        <a:lnSpc>
                          <a:spcPct val="100000"/>
                        </a:lnSpc>
                        <a:spcBef>
                          <a:spcPts val="0"/>
                        </a:spcBef>
                        <a:spcAft>
                          <a:spcPts val="0"/>
                        </a:spcAft>
                      </a:pPr>
                      <a:r>
                        <a:rPr lang="en-US" sz="1600" b="0" kern="1200" spc="15" dirty="0">
                          <a:solidFill>
                            <a:schemeClr val="tx1"/>
                          </a:solidFill>
                          <a:effectLst/>
                          <a:latin typeface="+mn-lt"/>
                          <a:ea typeface="+mn-ea"/>
                          <a:cs typeface="+mn-cs"/>
                        </a:rPr>
                        <a:t>Medicare Part B coinsurance or copayment</a:t>
                      </a:r>
                    </a:p>
                  </a:txBody>
                  <a:tcPr marL="0" marR="0" marT="0" marB="0">
                    <a:solidFill>
                      <a:srgbClr val="D0D8E8"/>
                    </a:solidFill>
                  </a:tcPr>
                </a:tc>
                <a:tc>
                  <a:txBody>
                    <a:bodyPr/>
                    <a:lstStyle/>
                    <a:p>
                      <a:pPr marL="0" marR="0">
                        <a:lnSpc>
                          <a:spcPct val="107000"/>
                        </a:lnSpc>
                        <a:spcBef>
                          <a:spcPts val="0"/>
                        </a:spcBef>
                        <a:spcAft>
                          <a:spcPts val="112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75%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r>
                        <a:rPr lang="en-US" sz="900" b="0" u="none" strike="noStrike"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US"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3"/>
                  </a:ext>
                </a:extLst>
              </a:tr>
              <a:tr h="321086">
                <a:tc>
                  <a:txBody>
                    <a:bodyPr/>
                    <a:lstStyle/>
                    <a:p>
                      <a:pPr marL="50800" marR="0">
                        <a:lnSpc>
                          <a:spcPct val="100000"/>
                        </a:lnSpc>
                        <a:spcBef>
                          <a:spcPts val="0"/>
                        </a:spcBef>
                        <a:spcAft>
                          <a:spcPts val="0"/>
                        </a:spcAft>
                      </a:pPr>
                      <a:r>
                        <a:rPr lang="en-US" sz="1600" b="0" spc="-5" dirty="0">
                          <a:solidFill>
                            <a:schemeClr val="tx1"/>
                          </a:solidFill>
                          <a:effectLst/>
                        </a:rPr>
                        <a:t>B</a:t>
                      </a:r>
                      <a:r>
                        <a:rPr lang="en-US" sz="1600" b="0" dirty="0">
                          <a:solidFill>
                            <a:schemeClr val="tx1"/>
                          </a:solidFill>
                          <a:effectLst/>
                        </a:rPr>
                        <a:t>l</a:t>
                      </a:r>
                      <a:r>
                        <a:rPr lang="en-US" sz="1600" b="0" spc="10" dirty="0">
                          <a:solidFill>
                            <a:schemeClr val="tx1"/>
                          </a:solidFill>
                          <a:effectLst/>
                        </a:rPr>
                        <a:t>oo</a:t>
                      </a:r>
                      <a:r>
                        <a:rPr lang="en-US" sz="1600" b="0" dirty="0">
                          <a:solidFill>
                            <a:schemeClr val="tx1"/>
                          </a:solidFill>
                          <a:effectLst/>
                        </a:rPr>
                        <a:t>d (fi</a:t>
                      </a:r>
                      <a:r>
                        <a:rPr lang="en-US" sz="1600" b="0" spc="-5" dirty="0">
                          <a:solidFill>
                            <a:schemeClr val="tx1"/>
                          </a:solidFill>
                          <a:effectLst/>
                        </a:rPr>
                        <a:t>rs</a:t>
                      </a:r>
                      <a:r>
                        <a:rPr lang="en-US" sz="1600" b="0" dirty="0">
                          <a:solidFill>
                            <a:schemeClr val="tx1"/>
                          </a:solidFill>
                          <a:effectLst/>
                        </a:rPr>
                        <a:t>t</a:t>
                      </a:r>
                      <a:r>
                        <a:rPr lang="en-US" sz="1600" b="0" spc="-45" dirty="0">
                          <a:solidFill>
                            <a:schemeClr val="tx1"/>
                          </a:solidFill>
                          <a:effectLst/>
                        </a:rPr>
                        <a:t> </a:t>
                      </a:r>
                      <a:r>
                        <a:rPr lang="en-US" sz="1600" b="0" dirty="0">
                          <a:solidFill>
                            <a:schemeClr val="tx1"/>
                          </a:solidFill>
                          <a:effectLst/>
                        </a:rPr>
                        <a:t>3 </a:t>
                      </a:r>
                      <a:r>
                        <a:rPr lang="en-US" sz="1600" b="0" spc="-15" dirty="0">
                          <a:solidFill>
                            <a:schemeClr val="tx1"/>
                          </a:solidFill>
                          <a:effectLst/>
                        </a:rPr>
                        <a:t>p</a:t>
                      </a:r>
                      <a:r>
                        <a:rPr lang="en-US" sz="1600" b="0" dirty="0">
                          <a:solidFill>
                            <a:schemeClr val="tx1"/>
                          </a:solidFill>
                          <a:effectLst/>
                        </a:rPr>
                        <a:t>i</a:t>
                      </a:r>
                      <a:r>
                        <a:rPr lang="en-US" sz="1600" b="0" spc="-25" dirty="0">
                          <a:solidFill>
                            <a:schemeClr val="tx1"/>
                          </a:solidFill>
                          <a:effectLst/>
                        </a:rPr>
                        <a:t>n</a:t>
                      </a:r>
                      <a:r>
                        <a:rPr lang="en-US" sz="1600" b="0" dirty="0">
                          <a:solidFill>
                            <a:schemeClr val="tx1"/>
                          </a:solidFill>
                          <a:effectLst/>
                        </a:rPr>
                        <a:t>ts)</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75%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4"/>
                  </a:ext>
                </a:extLst>
              </a:tr>
              <a:tr h="321086">
                <a:tc>
                  <a:txBody>
                    <a:bodyPr/>
                    <a:lstStyle/>
                    <a:p>
                      <a:pPr marL="50800" marR="62230">
                        <a:lnSpc>
                          <a:spcPct val="100000"/>
                        </a:lnSpc>
                        <a:spcBef>
                          <a:spcPts val="0"/>
                        </a:spcBef>
                        <a:spcAft>
                          <a:spcPts val="0"/>
                        </a:spcAft>
                      </a:pPr>
                      <a:r>
                        <a:rPr lang="en-US" sz="1600" b="0" spc="-25" dirty="0">
                          <a:solidFill>
                            <a:schemeClr val="tx1"/>
                          </a:solidFill>
                          <a:effectLst/>
                        </a:rPr>
                        <a:t>P</a:t>
                      </a:r>
                      <a:r>
                        <a:rPr lang="en-US" sz="1600" b="0" spc="-10" dirty="0">
                          <a:solidFill>
                            <a:schemeClr val="tx1"/>
                          </a:solidFill>
                          <a:effectLst/>
                        </a:rPr>
                        <a:t>a</a:t>
                      </a:r>
                      <a:r>
                        <a:rPr lang="en-US" sz="1600" b="0" spc="10" dirty="0">
                          <a:solidFill>
                            <a:schemeClr val="tx1"/>
                          </a:solidFill>
                          <a:effectLst/>
                        </a:rPr>
                        <a:t>r</a:t>
                      </a:r>
                      <a:r>
                        <a:rPr lang="en-US" sz="1600" b="0" dirty="0">
                          <a:solidFill>
                            <a:schemeClr val="tx1"/>
                          </a:solidFill>
                          <a:effectLst/>
                        </a:rPr>
                        <a:t>t A </a:t>
                      </a:r>
                      <a:r>
                        <a:rPr lang="en-US" sz="1600" b="0" spc="-5" dirty="0">
                          <a:solidFill>
                            <a:schemeClr val="tx1"/>
                          </a:solidFill>
                          <a:effectLst/>
                        </a:rPr>
                        <a:t>h</a:t>
                      </a:r>
                      <a:r>
                        <a:rPr lang="en-US" sz="1600" b="0" dirty="0">
                          <a:solidFill>
                            <a:schemeClr val="tx1"/>
                          </a:solidFill>
                          <a:effectLst/>
                        </a:rPr>
                        <a:t>o</a:t>
                      </a:r>
                      <a:r>
                        <a:rPr lang="en-US" sz="1600" b="0" spc="-5" dirty="0">
                          <a:solidFill>
                            <a:schemeClr val="tx1"/>
                          </a:solidFill>
                          <a:effectLst/>
                        </a:rPr>
                        <a:t>s</a:t>
                      </a:r>
                      <a:r>
                        <a:rPr lang="en-US" sz="1600" b="0" spc="-15" dirty="0">
                          <a:solidFill>
                            <a:schemeClr val="tx1"/>
                          </a:solidFill>
                          <a:effectLst/>
                        </a:rPr>
                        <a:t>p</a:t>
                      </a:r>
                      <a:r>
                        <a:rPr lang="en-US" sz="1600" b="0" dirty="0">
                          <a:solidFill>
                            <a:schemeClr val="tx1"/>
                          </a:solidFill>
                          <a:effectLst/>
                        </a:rPr>
                        <a:t>ice </a:t>
                      </a:r>
                      <a:r>
                        <a:rPr lang="en-US" sz="1600" b="0" spc="5" dirty="0">
                          <a:solidFill>
                            <a:schemeClr val="tx1"/>
                          </a:solidFill>
                          <a:effectLst/>
                        </a:rPr>
                        <a:t>c</a:t>
                      </a:r>
                      <a:r>
                        <a:rPr lang="en-US" sz="1600" b="0" spc="-10" dirty="0">
                          <a:solidFill>
                            <a:schemeClr val="tx1"/>
                          </a:solidFill>
                          <a:effectLst/>
                        </a:rPr>
                        <a:t>a</a:t>
                      </a:r>
                      <a:r>
                        <a:rPr lang="en-US" sz="1600" b="0" spc="-15" dirty="0">
                          <a:solidFill>
                            <a:schemeClr val="tx1"/>
                          </a:solidFill>
                          <a:effectLst/>
                        </a:rPr>
                        <a:t>r</a:t>
                      </a:r>
                      <a:r>
                        <a:rPr lang="en-US" sz="1600" b="0" dirty="0">
                          <a:solidFill>
                            <a:schemeClr val="tx1"/>
                          </a:solidFill>
                          <a:effectLst/>
                        </a:rPr>
                        <a:t>e c</a:t>
                      </a:r>
                      <a:r>
                        <a:rPr lang="en-US" sz="1600" b="0" spc="-15" dirty="0">
                          <a:solidFill>
                            <a:schemeClr val="tx1"/>
                          </a:solidFill>
                          <a:effectLst/>
                        </a:rPr>
                        <a:t>o</a:t>
                      </a:r>
                      <a:r>
                        <a:rPr lang="en-US" sz="1600" b="0" dirty="0">
                          <a:solidFill>
                            <a:schemeClr val="tx1"/>
                          </a:solidFill>
                          <a:effectLst/>
                        </a:rPr>
                        <a:t>i</a:t>
                      </a:r>
                      <a:r>
                        <a:rPr lang="en-US" sz="1600" b="0" spc="-10" dirty="0">
                          <a:solidFill>
                            <a:schemeClr val="tx1"/>
                          </a:solidFill>
                          <a:effectLst/>
                        </a:rPr>
                        <a:t>n</a:t>
                      </a:r>
                      <a:r>
                        <a:rPr lang="en-US" sz="1600" b="0" spc="-5" dirty="0">
                          <a:solidFill>
                            <a:schemeClr val="tx1"/>
                          </a:solidFill>
                          <a:effectLst/>
                        </a:rPr>
                        <a:t>s</a:t>
                      </a:r>
                      <a:r>
                        <a:rPr lang="en-US" sz="1600" b="0" dirty="0">
                          <a:solidFill>
                            <a:schemeClr val="tx1"/>
                          </a:solidFill>
                          <a:effectLst/>
                        </a:rPr>
                        <a:t>ur</a:t>
                      </a:r>
                      <a:r>
                        <a:rPr lang="en-US" sz="1600" b="0" spc="-10" dirty="0">
                          <a:solidFill>
                            <a:schemeClr val="tx1"/>
                          </a:solidFill>
                          <a:effectLst/>
                        </a:rPr>
                        <a:t>a</a:t>
                      </a:r>
                      <a:r>
                        <a:rPr lang="en-US" sz="1600" b="0" spc="-5" dirty="0">
                          <a:solidFill>
                            <a:schemeClr val="tx1"/>
                          </a:solidFill>
                          <a:effectLst/>
                        </a:rPr>
                        <a:t>n</a:t>
                      </a:r>
                      <a:r>
                        <a:rPr lang="en-US" sz="1600" b="0" dirty="0">
                          <a:solidFill>
                            <a:schemeClr val="tx1"/>
                          </a:solidFill>
                          <a:effectLst/>
                        </a:rPr>
                        <a:t>ce </a:t>
                      </a:r>
                      <a:r>
                        <a:rPr lang="en-US" sz="1600" b="0" spc="-15" dirty="0">
                          <a:solidFill>
                            <a:schemeClr val="tx1"/>
                          </a:solidFill>
                          <a:effectLst/>
                        </a:rPr>
                        <a:t>o</a:t>
                      </a:r>
                      <a:r>
                        <a:rPr lang="en-US" sz="1600" b="0" dirty="0">
                          <a:solidFill>
                            <a:schemeClr val="tx1"/>
                          </a:solidFill>
                          <a:effectLst/>
                        </a:rPr>
                        <a:t>r c</a:t>
                      </a:r>
                      <a:r>
                        <a:rPr lang="en-US" sz="1600" b="0" spc="-15" dirty="0">
                          <a:solidFill>
                            <a:schemeClr val="tx1"/>
                          </a:solidFill>
                          <a:effectLst/>
                        </a:rPr>
                        <a:t>o</a:t>
                      </a:r>
                      <a:r>
                        <a:rPr lang="en-US" sz="1600" b="0" spc="5" dirty="0">
                          <a:solidFill>
                            <a:schemeClr val="tx1"/>
                          </a:solidFill>
                          <a:effectLst/>
                        </a:rPr>
                        <a:t>p</a:t>
                      </a:r>
                      <a:r>
                        <a:rPr lang="en-US" sz="1600" b="0" spc="-20" dirty="0">
                          <a:solidFill>
                            <a:schemeClr val="tx1"/>
                          </a:solidFill>
                          <a:effectLst/>
                        </a:rPr>
                        <a:t>a</a:t>
                      </a:r>
                      <a:r>
                        <a:rPr lang="en-US" sz="1600" b="0" spc="5" dirty="0">
                          <a:solidFill>
                            <a:schemeClr val="tx1"/>
                          </a:solidFill>
                          <a:effectLst/>
                        </a:rPr>
                        <a:t>y</a:t>
                      </a:r>
                      <a:r>
                        <a:rPr lang="en-US" sz="1600" b="0" spc="-5" dirty="0">
                          <a:solidFill>
                            <a:schemeClr val="tx1"/>
                          </a:solidFill>
                          <a:effectLst/>
                        </a:rPr>
                        <a:t>m</a:t>
                      </a:r>
                      <a:r>
                        <a:rPr lang="en-US" sz="1600" b="0" dirty="0">
                          <a:solidFill>
                            <a:schemeClr val="tx1"/>
                          </a:solidFill>
                          <a:effectLst/>
                        </a:rPr>
                        <a:t>e</a:t>
                      </a:r>
                      <a:r>
                        <a:rPr lang="en-US" sz="1600" b="0" spc="-25" dirty="0">
                          <a:solidFill>
                            <a:schemeClr val="tx1"/>
                          </a:solidFill>
                          <a:effectLst/>
                        </a:rPr>
                        <a:t>n</a:t>
                      </a:r>
                      <a:r>
                        <a:rPr lang="en-US" sz="1600" b="0" dirty="0">
                          <a:solidFill>
                            <a:schemeClr val="tx1"/>
                          </a:solidFill>
                          <a:effectLst/>
                        </a:rPr>
                        <a:t>t</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75%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5"/>
                  </a:ext>
                </a:extLst>
              </a:tr>
              <a:tr h="321086">
                <a:tc>
                  <a:txBody>
                    <a:bodyPr/>
                    <a:lstStyle/>
                    <a:p>
                      <a:pPr marL="50800" marR="22860">
                        <a:lnSpc>
                          <a:spcPct val="100000"/>
                        </a:lnSpc>
                        <a:spcBef>
                          <a:spcPts val="0"/>
                        </a:spcBef>
                        <a:spcAft>
                          <a:spcPts val="0"/>
                        </a:spcAft>
                      </a:pPr>
                      <a:r>
                        <a:rPr lang="en-US" sz="1600" b="0" spc="-5" dirty="0">
                          <a:solidFill>
                            <a:schemeClr val="tx1"/>
                          </a:solidFill>
                          <a:effectLst/>
                        </a:rPr>
                        <a:t>S</a:t>
                      </a:r>
                      <a:r>
                        <a:rPr lang="en-US" sz="1600" b="0" spc="5" dirty="0">
                          <a:solidFill>
                            <a:schemeClr val="tx1"/>
                          </a:solidFill>
                          <a:effectLst/>
                        </a:rPr>
                        <a:t>kil</a:t>
                      </a:r>
                      <a:r>
                        <a:rPr lang="en-US" sz="1600" b="0" dirty="0">
                          <a:solidFill>
                            <a:schemeClr val="tx1"/>
                          </a:solidFill>
                          <a:effectLst/>
                        </a:rPr>
                        <a:t>l</a:t>
                      </a:r>
                      <a:r>
                        <a:rPr lang="en-US" sz="1600" b="0" spc="5" dirty="0">
                          <a:solidFill>
                            <a:schemeClr val="tx1"/>
                          </a:solidFill>
                          <a:effectLst/>
                        </a:rPr>
                        <a:t>e</a:t>
                      </a:r>
                      <a:r>
                        <a:rPr lang="en-US" sz="1600" b="0" dirty="0">
                          <a:solidFill>
                            <a:schemeClr val="tx1"/>
                          </a:solidFill>
                          <a:effectLst/>
                        </a:rPr>
                        <a:t>d </a:t>
                      </a:r>
                      <a:r>
                        <a:rPr lang="en-US" sz="1600" b="0" spc="-25" dirty="0">
                          <a:solidFill>
                            <a:schemeClr val="tx1"/>
                          </a:solidFill>
                          <a:effectLst/>
                        </a:rPr>
                        <a:t>n</a:t>
                      </a:r>
                      <a:r>
                        <a:rPr lang="en-US" sz="1600" b="0" dirty="0">
                          <a:solidFill>
                            <a:schemeClr val="tx1"/>
                          </a:solidFill>
                          <a:effectLst/>
                        </a:rPr>
                        <a:t>u</a:t>
                      </a:r>
                      <a:r>
                        <a:rPr lang="en-US" sz="1600" b="0" spc="-5" dirty="0">
                          <a:solidFill>
                            <a:schemeClr val="tx1"/>
                          </a:solidFill>
                          <a:effectLst/>
                        </a:rPr>
                        <a:t>r</a:t>
                      </a:r>
                      <a:r>
                        <a:rPr lang="en-US" sz="1600" b="0" dirty="0">
                          <a:solidFill>
                            <a:schemeClr val="tx1"/>
                          </a:solidFill>
                          <a:effectLst/>
                        </a:rPr>
                        <a:t>si</a:t>
                      </a:r>
                      <a:r>
                        <a:rPr lang="en-US" sz="1600" b="0" spc="-10" dirty="0">
                          <a:solidFill>
                            <a:schemeClr val="tx1"/>
                          </a:solidFill>
                          <a:effectLst/>
                        </a:rPr>
                        <a:t>n</a:t>
                      </a:r>
                      <a:r>
                        <a:rPr lang="en-US" sz="1600" b="0" dirty="0">
                          <a:solidFill>
                            <a:schemeClr val="tx1"/>
                          </a:solidFill>
                          <a:effectLst/>
                        </a:rPr>
                        <a:t>g fac</a:t>
                      </a:r>
                      <a:r>
                        <a:rPr lang="en-US" sz="1600" b="0" spc="5" dirty="0">
                          <a:solidFill>
                            <a:schemeClr val="tx1"/>
                          </a:solidFill>
                          <a:effectLst/>
                        </a:rPr>
                        <a:t>i</a:t>
                      </a:r>
                      <a:r>
                        <a:rPr lang="en-US" sz="1600" b="0" dirty="0">
                          <a:solidFill>
                            <a:schemeClr val="tx1"/>
                          </a:solidFill>
                          <a:effectLst/>
                        </a:rPr>
                        <a:t>l</a:t>
                      </a:r>
                      <a:r>
                        <a:rPr lang="en-US" sz="1600" b="0" spc="-15" dirty="0">
                          <a:solidFill>
                            <a:schemeClr val="tx1"/>
                          </a:solidFill>
                          <a:effectLst/>
                        </a:rPr>
                        <a:t>i</a:t>
                      </a:r>
                      <a:r>
                        <a:rPr lang="en-US" sz="1600" b="0" spc="5" dirty="0">
                          <a:solidFill>
                            <a:schemeClr val="tx1"/>
                          </a:solidFill>
                          <a:effectLst/>
                        </a:rPr>
                        <a:t>t</a:t>
                      </a:r>
                      <a:r>
                        <a:rPr lang="en-US" sz="1600" b="0" dirty="0">
                          <a:solidFill>
                            <a:schemeClr val="tx1"/>
                          </a:solidFill>
                          <a:effectLst/>
                        </a:rPr>
                        <a:t>y </a:t>
                      </a:r>
                      <a:r>
                        <a:rPr lang="en-US" sz="1600" b="0" spc="5" dirty="0">
                          <a:solidFill>
                            <a:schemeClr val="tx1"/>
                          </a:solidFill>
                          <a:effectLst/>
                        </a:rPr>
                        <a:t>c</a:t>
                      </a:r>
                      <a:r>
                        <a:rPr lang="en-US" sz="1600" b="0" spc="-10" dirty="0">
                          <a:solidFill>
                            <a:schemeClr val="tx1"/>
                          </a:solidFill>
                          <a:effectLst/>
                        </a:rPr>
                        <a:t>a</a:t>
                      </a:r>
                      <a:r>
                        <a:rPr lang="en-US" sz="1600" b="0" spc="-15" dirty="0">
                          <a:solidFill>
                            <a:schemeClr val="tx1"/>
                          </a:solidFill>
                          <a:effectLst/>
                        </a:rPr>
                        <a:t>r</a:t>
                      </a:r>
                      <a:r>
                        <a:rPr lang="en-US" sz="1600" b="0" dirty="0">
                          <a:solidFill>
                            <a:schemeClr val="tx1"/>
                          </a:solidFill>
                          <a:effectLst/>
                        </a:rPr>
                        <a:t>e c</a:t>
                      </a:r>
                      <a:r>
                        <a:rPr lang="en-US" sz="1600" b="0" spc="-15" dirty="0">
                          <a:solidFill>
                            <a:schemeClr val="tx1"/>
                          </a:solidFill>
                          <a:effectLst/>
                        </a:rPr>
                        <a:t>o</a:t>
                      </a:r>
                      <a:r>
                        <a:rPr lang="en-US" sz="1600" b="0" dirty="0">
                          <a:solidFill>
                            <a:schemeClr val="tx1"/>
                          </a:solidFill>
                          <a:effectLst/>
                        </a:rPr>
                        <a:t>i</a:t>
                      </a:r>
                      <a:r>
                        <a:rPr lang="en-US" sz="1600" b="0" spc="-10" dirty="0">
                          <a:solidFill>
                            <a:schemeClr val="tx1"/>
                          </a:solidFill>
                          <a:effectLst/>
                        </a:rPr>
                        <a:t>n</a:t>
                      </a:r>
                      <a:r>
                        <a:rPr lang="en-US" sz="1600" b="0" spc="-5" dirty="0">
                          <a:solidFill>
                            <a:schemeClr val="tx1"/>
                          </a:solidFill>
                          <a:effectLst/>
                        </a:rPr>
                        <a:t>s</a:t>
                      </a:r>
                      <a:r>
                        <a:rPr lang="en-US" sz="1600" b="0" dirty="0">
                          <a:solidFill>
                            <a:schemeClr val="tx1"/>
                          </a:solidFill>
                          <a:effectLst/>
                        </a:rPr>
                        <a:t>ur</a:t>
                      </a:r>
                      <a:r>
                        <a:rPr lang="en-US" sz="1600" b="0" spc="-10" dirty="0">
                          <a:solidFill>
                            <a:schemeClr val="tx1"/>
                          </a:solidFill>
                          <a:effectLst/>
                        </a:rPr>
                        <a:t>a</a:t>
                      </a:r>
                      <a:r>
                        <a:rPr lang="en-US" sz="1600" b="0" spc="-5" dirty="0">
                          <a:solidFill>
                            <a:schemeClr val="tx1"/>
                          </a:solidFill>
                          <a:effectLst/>
                        </a:rPr>
                        <a:t>n</a:t>
                      </a:r>
                      <a:r>
                        <a:rPr lang="en-US" sz="1600" b="0" dirty="0">
                          <a:solidFill>
                            <a:schemeClr val="tx1"/>
                          </a:solidFill>
                          <a:effectLst/>
                        </a:rPr>
                        <a:t>ce</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75%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6"/>
                  </a:ext>
                </a:extLst>
              </a:tr>
              <a:tr h="321086">
                <a:tc>
                  <a:txBody>
                    <a:bodyPr/>
                    <a:lstStyle/>
                    <a:p>
                      <a:pPr marL="50800" marR="0">
                        <a:lnSpc>
                          <a:spcPct val="100000"/>
                        </a:lnSpc>
                        <a:spcBef>
                          <a:spcPts val="0"/>
                        </a:spcBef>
                        <a:spcAft>
                          <a:spcPts val="0"/>
                        </a:spcAft>
                      </a:pPr>
                      <a:r>
                        <a:rPr lang="en-US" sz="1600" b="0" spc="-30" dirty="0">
                          <a:solidFill>
                            <a:schemeClr val="tx1"/>
                          </a:solidFill>
                          <a:effectLst/>
                        </a:rPr>
                        <a:t>M</a:t>
                      </a:r>
                      <a:r>
                        <a:rPr lang="en-US" sz="1600" b="0" spc="5" dirty="0">
                          <a:solidFill>
                            <a:schemeClr val="tx1"/>
                          </a:solidFill>
                          <a:effectLst/>
                        </a:rPr>
                        <a:t>e</a:t>
                      </a:r>
                      <a:r>
                        <a:rPr lang="en-US" sz="1600" b="0" dirty="0">
                          <a:solidFill>
                            <a:schemeClr val="tx1"/>
                          </a:solidFill>
                          <a:effectLst/>
                        </a:rPr>
                        <a:t>di</a:t>
                      </a:r>
                      <a:r>
                        <a:rPr lang="en-US" sz="1600" b="0" spc="5" dirty="0">
                          <a:solidFill>
                            <a:schemeClr val="tx1"/>
                          </a:solidFill>
                          <a:effectLst/>
                        </a:rPr>
                        <a:t>c</a:t>
                      </a:r>
                      <a:r>
                        <a:rPr lang="en-US" sz="1600" b="0" spc="-10" dirty="0">
                          <a:solidFill>
                            <a:schemeClr val="tx1"/>
                          </a:solidFill>
                          <a:effectLst/>
                        </a:rPr>
                        <a:t>a</a:t>
                      </a:r>
                      <a:r>
                        <a:rPr lang="en-US" sz="1600" b="0" spc="-15" dirty="0">
                          <a:solidFill>
                            <a:schemeClr val="tx1"/>
                          </a:solidFill>
                          <a:effectLst/>
                        </a:rPr>
                        <a:t>r</a:t>
                      </a:r>
                      <a:r>
                        <a:rPr lang="en-US" sz="1600" b="0" dirty="0">
                          <a:solidFill>
                            <a:schemeClr val="tx1"/>
                          </a:solidFill>
                          <a:effectLst/>
                        </a:rPr>
                        <a:t>e </a:t>
                      </a:r>
                      <a:r>
                        <a:rPr lang="en-US" sz="1600" b="0" spc="-25" dirty="0">
                          <a:solidFill>
                            <a:schemeClr val="tx1"/>
                          </a:solidFill>
                          <a:effectLst/>
                        </a:rPr>
                        <a:t>P</a:t>
                      </a:r>
                      <a:r>
                        <a:rPr lang="en-US" sz="1600" b="0" spc="-10" dirty="0">
                          <a:solidFill>
                            <a:schemeClr val="tx1"/>
                          </a:solidFill>
                          <a:effectLst/>
                        </a:rPr>
                        <a:t>a</a:t>
                      </a:r>
                      <a:r>
                        <a:rPr lang="en-US" sz="1600" b="0" spc="10" dirty="0">
                          <a:solidFill>
                            <a:schemeClr val="tx1"/>
                          </a:solidFill>
                          <a:effectLst/>
                        </a:rPr>
                        <a:t>r</a:t>
                      </a:r>
                      <a:r>
                        <a:rPr lang="en-US" sz="1600" b="0" dirty="0">
                          <a:solidFill>
                            <a:schemeClr val="tx1"/>
                          </a:solidFill>
                          <a:effectLst/>
                        </a:rPr>
                        <a:t>t A d</a:t>
                      </a:r>
                      <a:r>
                        <a:rPr lang="en-US" sz="1600" b="0" spc="5" dirty="0">
                          <a:solidFill>
                            <a:schemeClr val="tx1"/>
                          </a:solidFill>
                          <a:effectLst/>
                        </a:rPr>
                        <a:t>e</a:t>
                      </a:r>
                      <a:r>
                        <a:rPr lang="en-US" sz="1600" b="0" spc="-15" dirty="0">
                          <a:solidFill>
                            <a:schemeClr val="tx1"/>
                          </a:solidFill>
                          <a:effectLst/>
                        </a:rPr>
                        <a:t>d</a:t>
                      </a:r>
                      <a:r>
                        <a:rPr lang="en-US" sz="1600" b="0" dirty="0">
                          <a:solidFill>
                            <a:schemeClr val="tx1"/>
                          </a:solidFill>
                          <a:effectLst/>
                        </a:rPr>
                        <a:t>u</a:t>
                      </a:r>
                      <a:r>
                        <a:rPr lang="en-US" sz="1600" b="0" spc="10" dirty="0">
                          <a:solidFill>
                            <a:schemeClr val="tx1"/>
                          </a:solidFill>
                          <a:effectLst/>
                        </a:rPr>
                        <a:t>c</a:t>
                      </a:r>
                      <a:r>
                        <a:rPr lang="en-US" sz="1600" b="0" spc="5" dirty="0">
                          <a:solidFill>
                            <a:schemeClr val="tx1"/>
                          </a:solidFill>
                          <a:effectLst/>
                        </a:rPr>
                        <a:t>t</a:t>
                      </a:r>
                      <a:r>
                        <a:rPr lang="en-US" sz="1600" b="0" spc="-5" dirty="0">
                          <a:solidFill>
                            <a:schemeClr val="tx1"/>
                          </a:solidFill>
                          <a:effectLst/>
                        </a:rPr>
                        <a:t>i</a:t>
                      </a:r>
                      <a:r>
                        <a:rPr lang="en-US" sz="1600" b="0" spc="-10" dirty="0">
                          <a:solidFill>
                            <a:schemeClr val="tx1"/>
                          </a:solidFill>
                          <a:effectLst/>
                        </a:rPr>
                        <a:t>b</a:t>
                      </a:r>
                      <a:r>
                        <a:rPr lang="en-US" sz="1600" b="0" dirty="0">
                          <a:solidFill>
                            <a:schemeClr val="tx1"/>
                          </a:solidFill>
                          <a:effectLst/>
                        </a:rPr>
                        <a:t>le</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75%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7"/>
                  </a:ext>
                </a:extLst>
              </a:tr>
              <a:tr h="321086">
                <a:tc>
                  <a:txBody>
                    <a:bodyPr/>
                    <a:lstStyle/>
                    <a:p>
                      <a:pPr marL="50800" marR="0">
                        <a:lnSpc>
                          <a:spcPct val="100000"/>
                        </a:lnSpc>
                        <a:spcBef>
                          <a:spcPts val="0"/>
                        </a:spcBef>
                        <a:spcAft>
                          <a:spcPts val="0"/>
                        </a:spcAft>
                      </a:pPr>
                      <a:r>
                        <a:rPr lang="en-US" sz="1600" b="0" spc="-30" dirty="0">
                          <a:solidFill>
                            <a:schemeClr val="tx1"/>
                          </a:solidFill>
                          <a:effectLst/>
                        </a:rPr>
                        <a:t>M</a:t>
                      </a:r>
                      <a:r>
                        <a:rPr lang="en-US" sz="1600" b="0" spc="5" dirty="0">
                          <a:solidFill>
                            <a:schemeClr val="tx1"/>
                          </a:solidFill>
                          <a:effectLst/>
                        </a:rPr>
                        <a:t>e</a:t>
                      </a:r>
                      <a:r>
                        <a:rPr lang="en-US" sz="1600" b="0" dirty="0">
                          <a:solidFill>
                            <a:schemeClr val="tx1"/>
                          </a:solidFill>
                          <a:effectLst/>
                        </a:rPr>
                        <a:t>di</a:t>
                      </a:r>
                      <a:r>
                        <a:rPr lang="en-US" sz="1600" b="0" spc="5" dirty="0">
                          <a:solidFill>
                            <a:schemeClr val="tx1"/>
                          </a:solidFill>
                          <a:effectLst/>
                        </a:rPr>
                        <a:t>c</a:t>
                      </a:r>
                      <a:r>
                        <a:rPr lang="en-US" sz="1600" b="0" spc="-10" dirty="0">
                          <a:solidFill>
                            <a:schemeClr val="tx1"/>
                          </a:solidFill>
                          <a:effectLst/>
                        </a:rPr>
                        <a:t>a</a:t>
                      </a:r>
                      <a:r>
                        <a:rPr lang="en-US" sz="1600" b="0" spc="-15" dirty="0">
                          <a:solidFill>
                            <a:schemeClr val="tx1"/>
                          </a:solidFill>
                          <a:effectLst/>
                        </a:rPr>
                        <a:t>r</a:t>
                      </a:r>
                      <a:r>
                        <a:rPr lang="en-US" sz="1600" b="0" dirty="0">
                          <a:solidFill>
                            <a:schemeClr val="tx1"/>
                          </a:solidFill>
                          <a:effectLst/>
                        </a:rPr>
                        <a:t>e </a:t>
                      </a:r>
                      <a:r>
                        <a:rPr lang="en-US" sz="1600" b="0" spc="-25" dirty="0">
                          <a:solidFill>
                            <a:schemeClr val="tx1"/>
                          </a:solidFill>
                          <a:effectLst/>
                        </a:rPr>
                        <a:t>P</a:t>
                      </a:r>
                      <a:r>
                        <a:rPr lang="en-US" sz="1600" b="0" spc="-10" dirty="0">
                          <a:solidFill>
                            <a:schemeClr val="tx1"/>
                          </a:solidFill>
                          <a:effectLst/>
                        </a:rPr>
                        <a:t>a</a:t>
                      </a:r>
                      <a:r>
                        <a:rPr lang="en-US" sz="1600" b="0" spc="10" dirty="0">
                          <a:solidFill>
                            <a:schemeClr val="tx1"/>
                          </a:solidFill>
                          <a:effectLst/>
                        </a:rPr>
                        <a:t>r</a:t>
                      </a:r>
                      <a:r>
                        <a:rPr lang="en-US" sz="1600" b="0" dirty="0">
                          <a:solidFill>
                            <a:schemeClr val="tx1"/>
                          </a:solidFill>
                          <a:effectLst/>
                        </a:rPr>
                        <a:t>t B d</a:t>
                      </a:r>
                      <a:r>
                        <a:rPr lang="en-US" sz="1600" b="0" spc="5" dirty="0">
                          <a:solidFill>
                            <a:schemeClr val="tx1"/>
                          </a:solidFill>
                          <a:effectLst/>
                        </a:rPr>
                        <a:t>e</a:t>
                      </a:r>
                      <a:r>
                        <a:rPr lang="en-US" sz="1600" b="0" spc="-15" dirty="0">
                          <a:solidFill>
                            <a:schemeClr val="tx1"/>
                          </a:solidFill>
                          <a:effectLst/>
                        </a:rPr>
                        <a:t>d</a:t>
                      </a:r>
                      <a:r>
                        <a:rPr lang="en-US" sz="1600" b="0" dirty="0">
                          <a:solidFill>
                            <a:schemeClr val="tx1"/>
                          </a:solidFill>
                          <a:effectLst/>
                        </a:rPr>
                        <a:t>u</a:t>
                      </a:r>
                      <a:r>
                        <a:rPr lang="en-US" sz="1600" b="0" spc="10" dirty="0">
                          <a:solidFill>
                            <a:schemeClr val="tx1"/>
                          </a:solidFill>
                          <a:effectLst/>
                        </a:rPr>
                        <a:t>c</a:t>
                      </a:r>
                      <a:r>
                        <a:rPr lang="en-US" sz="1600" b="0" spc="5" dirty="0">
                          <a:solidFill>
                            <a:schemeClr val="tx1"/>
                          </a:solidFill>
                          <a:effectLst/>
                        </a:rPr>
                        <a:t>t</a:t>
                      </a:r>
                      <a:r>
                        <a:rPr lang="en-US" sz="1600" b="0" spc="-5" dirty="0">
                          <a:solidFill>
                            <a:schemeClr val="tx1"/>
                          </a:solidFill>
                          <a:effectLst/>
                        </a:rPr>
                        <a:t>i</a:t>
                      </a:r>
                      <a:r>
                        <a:rPr lang="en-US" sz="1600" b="0" spc="-10" dirty="0">
                          <a:solidFill>
                            <a:schemeClr val="tx1"/>
                          </a:solidFill>
                          <a:effectLst/>
                        </a:rPr>
                        <a:t>b</a:t>
                      </a:r>
                      <a:r>
                        <a:rPr lang="en-US" sz="1600" b="0" dirty="0">
                          <a:solidFill>
                            <a:schemeClr val="tx1"/>
                          </a:solidFill>
                          <a:effectLst/>
                        </a:rPr>
                        <a:t>le</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8"/>
                  </a:ext>
                </a:extLst>
              </a:tr>
              <a:tr h="321086">
                <a:tc>
                  <a:txBody>
                    <a:bodyPr/>
                    <a:lstStyle/>
                    <a:p>
                      <a:pPr marL="50800" marR="279400">
                        <a:lnSpc>
                          <a:spcPct val="100000"/>
                        </a:lnSpc>
                        <a:spcBef>
                          <a:spcPts val="0"/>
                        </a:spcBef>
                        <a:spcAft>
                          <a:spcPts val="0"/>
                        </a:spcAft>
                      </a:pPr>
                      <a:r>
                        <a:rPr lang="en-US" sz="1600" b="0" spc="-30" dirty="0">
                          <a:solidFill>
                            <a:schemeClr val="tx1"/>
                          </a:solidFill>
                          <a:effectLst/>
                        </a:rPr>
                        <a:t>M</a:t>
                      </a:r>
                      <a:r>
                        <a:rPr lang="en-US" sz="1600" b="0" spc="5" dirty="0">
                          <a:solidFill>
                            <a:schemeClr val="tx1"/>
                          </a:solidFill>
                          <a:effectLst/>
                        </a:rPr>
                        <a:t>e</a:t>
                      </a:r>
                      <a:r>
                        <a:rPr lang="en-US" sz="1600" b="0" dirty="0">
                          <a:solidFill>
                            <a:schemeClr val="tx1"/>
                          </a:solidFill>
                          <a:effectLst/>
                        </a:rPr>
                        <a:t>di</a:t>
                      </a:r>
                      <a:r>
                        <a:rPr lang="en-US" sz="1600" b="0" spc="5" dirty="0">
                          <a:solidFill>
                            <a:schemeClr val="tx1"/>
                          </a:solidFill>
                          <a:effectLst/>
                        </a:rPr>
                        <a:t>c</a:t>
                      </a:r>
                      <a:r>
                        <a:rPr lang="en-US" sz="1600" b="0" spc="-10" dirty="0">
                          <a:solidFill>
                            <a:schemeClr val="tx1"/>
                          </a:solidFill>
                          <a:effectLst/>
                        </a:rPr>
                        <a:t>a</a:t>
                      </a:r>
                      <a:r>
                        <a:rPr lang="en-US" sz="1600" b="0" spc="-15" dirty="0">
                          <a:solidFill>
                            <a:schemeClr val="tx1"/>
                          </a:solidFill>
                          <a:effectLst/>
                        </a:rPr>
                        <a:t>r</a:t>
                      </a:r>
                      <a:r>
                        <a:rPr lang="en-US" sz="1600" b="0" dirty="0">
                          <a:solidFill>
                            <a:schemeClr val="tx1"/>
                          </a:solidFill>
                          <a:effectLst/>
                        </a:rPr>
                        <a:t>e </a:t>
                      </a:r>
                      <a:r>
                        <a:rPr lang="en-US" sz="1600" b="0" spc="-25" dirty="0">
                          <a:solidFill>
                            <a:schemeClr val="tx1"/>
                          </a:solidFill>
                          <a:effectLst/>
                        </a:rPr>
                        <a:t>P</a:t>
                      </a:r>
                      <a:r>
                        <a:rPr lang="en-US" sz="1600" b="0" spc="-10" dirty="0">
                          <a:solidFill>
                            <a:schemeClr val="tx1"/>
                          </a:solidFill>
                          <a:effectLst/>
                        </a:rPr>
                        <a:t>a</a:t>
                      </a:r>
                      <a:r>
                        <a:rPr lang="en-US" sz="1600" b="0" spc="10" dirty="0">
                          <a:solidFill>
                            <a:schemeClr val="tx1"/>
                          </a:solidFill>
                          <a:effectLst/>
                        </a:rPr>
                        <a:t>r</a:t>
                      </a:r>
                      <a:r>
                        <a:rPr lang="en-US" sz="1600" b="0" dirty="0">
                          <a:solidFill>
                            <a:schemeClr val="tx1"/>
                          </a:solidFill>
                          <a:effectLst/>
                        </a:rPr>
                        <a:t>t B e</a:t>
                      </a:r>
                      <a:r>
                        <a:rPr lang="en-US" sz="1600" b="0" spc="-10" dirty="0">
                          <a:solidFill>
                            <a:schemeClr val="tx1"/>
                          </a:solidFill>
                          <a:effectLst/>
                        </a:rPr>
                        <a:t>x</a:t>
                      </a:r>
                      <a:r>
                        <a:rPr lang="en-US" sz="1600" b="0" dirty="0">
                          <a:solidFill>
                            <a:schemeClr val="tx1"/>
                          </a:solidFill>
                          <a:effectLst/>
                        </a:rPr>
                        <a:t>ce</a:t>
                      </a:r>
                      <a:r>
                        <a:rPr lang="en-US" sz="1600" b="0" spc="-5" dirty="0">
                          <a:solidFill>
                            <a:schemeClr val="tx1"/>
                          </a:solidFill>
                          <a:effectLst/>
                        </a:rPr>
                        <a:t>s</a:t>
                      </a:r>
                      <a:r>
                        <a:rPr lang="en-US" sz="1600" b="0" dirty="0">
                          <a:solidFill>
                            <a:schemeClr val="tx1"/>
                          </a:solidFill>
                          <a:effectLst/>
                        </a:rPr>
                        <a:t>s </a:t>
                      </a:r>
                      <a:r>
                        <a:rPr lang="en-US" sz="1600" b="0" spc="-5" dirty="0">
                          <a:solidFill>
                            <a:schemeClr val="tx1"/>
                          </a:solidFill>
                          <a:effectLst/>
                        </a:rPr>
                        <a:t>ch</a:t>
                      </a:r>
                      <a:r>
                        <a:rPr lang="en-US" sz="1600" b="0" spc="-10" dirty="0">
                          <a:solidFill>
                            <a:schemeClr val="tx1"/>
                          </a:solidFill>
                          <a:effectLst/>
                        </a:rPr>
                        <a:t>arg</a:t>
                      </a:r>
                      <a:r>
                        <a:rPr lang="en-US" sz="1600" b="0" dirty="0">
                          <a:solidFill>
                            <a:schemeClr val="tx1"/>
                          </a:solidFill>
                          <a:effectLst/>
                        </a:rPr>
                        <a:t>es</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Yes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09"/>
                  </a:ext>
                </a:extLst>
              </a:tr>
              <a:tr h="321086">
                <a:tc>
                  <a:txBody>
                    <a:bodyPr/>
                    <a:lstStyle/>
                    <a:p>
                      <a:pPr marL="50800" marR="0">
                        <a:lnSpc>
                          <a:spcPct val="100000"/>
                        </a:lnSpc>
                        <a:spcBef>
                          <a:spcPts val="0"/>
                        </a:spcBef>
                        <a:spcAft>
                          <a:spcPts val="0"/>
                        </a:spcAft>
                      </a:pPr>
                      <a:r>
                        <a:rPr lang="en-US" sz="1600" b="0" spc="-25" dirty="0">
                          <a:solidFill>
                            <a:schemeClr val="tx1"/>
                          </a:solidFill>
                          <a:effectLst/>
                        </a:rPr>
                        <a:t>F</a:t>
                      </a:r>
                      <a:r>
                        <a:rPr lang="en-US" sz="1600" b="0" spc="-15" dirty="0">
                          <a:solidFill>
                            <a:schemeClr val="tx1"/>
                          </a:solidFill>
                          <a:effectLst/>
                        </a:rPr>
                        <a:t>or</a:t>
                      </a:r>
                      <a:r>
                        <a:rPr lang="en-US" sz="1600" b="0" dirty="0">
                          <a:solidFill>
                            <a:schemeClr val="tx1"/>
                          </a:solidFill>
                          <a:effectLst/>
                        </a:rPr>
                        <a:t>ei</a:t>
                      </a:r>
                      <a:r>
                        <a:rPr lang="en-US" sz="1600" b="0" spc="5" dirty="0">
                          <a:solidFill>
                            <a:schemeClr val="tx1"/>
                          </a:solidFill>
                          <a:effectLst/>
                        </a:rPr>
                        <a:t>g</a:t>
                      </a:r>
                      <a:r>
                        <a:rPr lang="en-US" sz="1600" b="0" dirty="0">
                          <a:solidFill>
                            <a:schemeClr val="tx1"/>
                          </a:solidFill>
                          <a:effectLst/>
                        </a:rPr>
                        <a:t>n </a:t>
                      </a:r>
                      <a:r>
                        <a:rPr lang="en-US" sz="1600" b="0" spc="5" dirty="0">
                          <a:solidFill>
                            <a:schemeClr val="tx1"/>
                          </a:solidFill>
                          <a:effectLst/>
                        </a:rPr>
                        <a:t>t</a:t>
                      </a:r>
                      <a:r>
                        <a:rPr lang="en-US" sz="1600" b="0" dirty="0">
                          <a:solidFill>
                            <a:schemeClr val="tx1"/>
                          </a:solidFill>
                          <a:effectLst/>
                        </a:rPr>
                        <a:t>r</a:t>
                      </a:r>
                      <a:r>
                        <a:rPr lang="en-US" sz="1600" b="0" spc="-20" dirty="0">
                          <a:solidFill>
                            <a:schemeClr val="tx1"/>
                          </a:solidFill>
                          <a:effectLst/>
                        </a:rPr>
                        <a:t>a</a:t>
                      </a:r>
                      <a:r>
                        <a:rPr lang="en-US" sz="1600" b="0" spc="-10" dirty="0">
                          <a:solidFill>
                            <a:schemeClr val="tx1"/>
                          </a:solidFill>
                          <a:effectLst/>
                        </a:rPr>
                        <a:t>v</a:t>
                      </a:r>
                      <a:r>
                        <a:rPr lang="en-US" sz="1600" b="0" spc="-5" dirty="0">
                          <a:solidFill>
                            <a:schemeClr val="tx1"/>
                          </a:solidFill>
                          <a:effectLst/>
                        </a:rPr>
                        <a:t>e</a:t>
                      </a:r>
                      <a:r>
                        <a:rPr lang="en-US" sz="1600" b="0" dirty="0">
                          <a:solidFill>
                            <a:schemeClr val="tx1"/>
                          </a:solidFill>
                          <a:effectLst/>
                        </a:rPr>
                        <a:t>l e</a:t>
                      </a:r>
                      <a:r>
                        <a:rPr lang="en-US" sz="1600" b="0" spc="-5" dirty="0">
                          <a:solidFill>
                            <a:schemeClr val="tx1"/>
                          </a:solidFill>
                          <a:effectLst/>
                        </a:rPr>
                        <a:t>m</a:t>
                      </a:r>
                      <a:r>
                        <a:rPr lang="en-US" sz="1600" b="0" dirty="0">
                          <a:solidFill>
                            <a:schemeClr val="tx1"/>
                          </a:solidFill>
                          <a:effectLst/>
                        </a:rPr>
                        <a:t>e</a:t>
                      </a:r>
                      <a:r>
                        <a:rPr lang="en-US" sz="1600" b="0" spc="-10" dirty="0">
                          <a:solidFill>
                            <a:schemeClr val="tx1"/>
                          </a:solidFill>
                          <a:effectLst/>
                        </a:rPr>
                        <a:t>rg</a:t>
                      </a:r>
                      <a:r>
                        <a:rPr lang="en-US" sz="1600" b="0" dirty="0">
                          <a:solidFill>
                            <a:schemeClr val="tx1"/>
                          </a:solidFill>
                          <a:effectLst/>
                        </a:rPr>
                        <a:t>e</a:t>
                      </a:r>
                      <a:r>
                        <a:rPr lang="en-US" sz="1600" b="0" spc="-5" dirty="0">
                          <a:solidFill>
                            <a:schemeClr val="tx1"/>
                          </a:solidFill>
                          <a:effectLst/>
                        </a:rPr>
                        <a:t>n</a:t>
                      </a:r>
                      <a:r>
                        <a:rPr lang="en-US" sz="1600" b="0" spc="20" dirty="0">
                          <a:solidFill>
                            <a:schemeClr val="tx1"/>
                          </a:solidFill>
                          <a:effectLst/>
                        </a:rPr>
                        <a:t>c</a:t>
                      </a:r>
                      <a:r>
                        <a:rPr lang="en-US" sz="1600" b="0" dirty="0">
                          <a:solidFill>
                            <a:schemeClr val="tx1"/>
                          </a:solidFill>
                          <a:effectLst/>
                        </a:rPr>
                        <a:t>y (</a:t>
                      </a:r>
                      <a:r>
                        <a:rPr lang="en-US" sz="1600" b="0" spc="-15" dirty="0">
                          <a:solidFill>
                            <a:schemeClr val="tx1"/>
                          </a:solidFill>
                          <a:effectLst/>
                        </a:rPr>
                        <a:t>u</a:t>
                      </a:r>
                      <a:r>
                        <a:rPr lang="en-US" sz="1600" b="0" dirty="0">
                          <a:solidFill>
                            <a:schemeClr val="tx1"/>
                          </a:solidFill>
                          <a:effectLst/>
                        </a:rPr>
                        <a:t>p </a:t>
                      </a:r>
                      <a:r>
                        <a:rPr lang="en-US" sz="1600" b="0" spc="-5" dirty="0">
                          <a:solidFill>
                            <a:schemeClr val="tx1"/>
                          </a:solidFill>
                          <a:effectLst/>
                        </a:rPr>
                        <a:t>t</a:t>
                      </a:r>
                      <a:r>
                        <a:rPr lang="en-US" sz="1600" b="0" dirty="0">
                          <a:solidFill>
                            <a:schemeClr val="tx1"/>
                          </a:solidFill>
                          <a:effectLst/>
                        </a:rPr>
                        <a:t>o </a:t>
                      </a:r>
                      <a:r>
                        <a:rPr lang="en-US" sz="1600" b="0" spc="-10" dirty="0">
                          <a:solidFill>
                            <a:schemeClr val="tx1"/>
                          </a:solidFill>
                          <a:effectLst/>
                        </a:rPr>
                        <a:t>p</a:t>
                      </a:r>
                      <a:r>
                        <a:rPr lang="en-US" sz="1600" b="0" spc="5" dirty="0">
                          <a:solidFill>
                            <a:schemeClr val="tx1"/>
                          </a:solidFill>
                          <a:effectLst/>
                        </a:rPr>
                        <a:t>l</a:t>
                      </a:r>
                      <a:r>
                        <a:rPr lang="en-US" sz="1600" b="0" spc="-10" dirty="0">
                          <a:solidFill>
                            <a:schemeClr val="tx1"/>
                          </a:solidFill>
                          <a:effectLst/>
                        </a:rPr>
                        <a:t>a</a:t>
                      </a:r>
                      <a:r>
                        <a:rPr lang="en-US" sz="1600" b="0" dirty="0">
                          <a:solidFill>
                            <a:schemeClr val="tx1"/>
                          </a:solidFill>
                          <a:effectLst/>
                        </a:rPr>
                        <a:t>n lim</a:t>
                      </a:r>
                      <a:r>
                        <a:rPr lang="en-US" sz="1600" b="0" spc="-15" dirty="0">
                          <a:solidFill>
                            <a:schemeClr val="tx1"/>
                          </a:solidFill>
                          <a:effectLst/>
                        </a:rPr>
                        <a:t>i</a:t>
                      </a:r>
                      <a:r>
                        <a:rPr lang="en-US" sz="1600" b="0" dirty="0">
                          <a:solidFill>
                            <a:schemeClr val="tx1"/>
                          </a:solidFill>
                          <a:effectLst/>
                        </a:rPr>
                        <a:t>ts)</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r>
                        <a:rPr lang="en-US" sz="9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r>
                        <a:rPr lang="en-US" sz="900" b="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80%</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10"/>
                  </a:ext>
                </a:extLst>
              </a:tr>
              <a:tr h="377249">
                <a:tc>
                  <a:txBody>
                    <a:bodyPr/>
                    <a:lstStyle/>
                    <a:p>
                      <a:pPr marL="50800" marR="0">
                        <a:lnSpc>
                          <a:spcPct val="100000"/>
                        </a:lnSpc>
                        <a:spcBef>
                          <a:spcPts val="0"/>
                        </a:spcBef>
                        <a:spcAft>
                          <a:spcPts val="0"/>
                        </a:spcAft>
                      </a:pPr>
                      <a:r>
                        <a:rPr lang="en-US" sz="1600" b="0" dirty="0">
                          <a:solidFill>
                            <a:schemeClr val="tx1"/>
                          </a:solidFill>
                          <a:effectLst/>
                          <a:latin typeface="Calibri"/>
                          <a:ea typeface="Calibri"/>
                          <a:cs typeface="Times New Roman"/>
                        </a:rPr>
                        <a:t>Out-of-pocket</a:t>
                      </a:r>
                      <a:r>
                        <a:rPr lang="en-US" sz="1600" b="0" baseline="0" dirty="0">
                          <a:solidFill>
                            <a:schemeClr val="tx1"/>
                          </a:solidFill>
                          <a:effectLst/>
                          <a:latin typeface="Calibri"/>
                          <a:ea typeface="Calibri"/>
                          <a:cs typeface="Times New Roman"/>
                        </a:rPr>
                        <a:t> limit in 2024**</a:t>
                      </a:r>
                      <a:endParaRPr lang="en-US" sz="1600" b="0" dirty="0">
                        <a:solidFill>
                          <a:schemeClr val="tx1"/>
                        </a:solidFill>
                        <a:effectLst/>
                        <a:latin typeface="Calibri"/>
                        <a:ea typeface="Calibri"/>
                        <a:cs typeface="Times New Roman"/>
                      </a:endParaRPr>
                    </a:p>
                  </a:txBody>
                  <a:tcPr marL="0" marR="0" marT="0" marB="0">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1125"/>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50000"/>
                        </a:lnSpc>
                        <a:spcBef>
                          <a:spcPts val="0"/>
                        </a:spcBef>
                        <a:spcAft>
                          <a:spcPts val="67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 $7,060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50000"/>
                        </a:lnSpc>
                        <a:spcBef>
                          <a:spcPts val="0"/>
                        </a:spcBef>
                        <a:spcAft>
                          <a:spcPts val="675"/>
                        </a:spcAft>
                      </a:pPr>
                      <a:r>
                        <a:rPr lang="en-US" sz="9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$3,530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tc>
                  <a:txBody>
                    <a:bodyPr/>
                    <a:lstStyle/>
                    <a:p>
                      <a:pPr marL="0" marR="0">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E9EDF4"/>
                    </a:solidFill>
                  </a:tcPr>
                </a:tc>
                <a:tc>
                  <a:txBody>
                    <a:bodyPr/>
                    <a:lstStyle/>
                    <a:p>
                      <a:pPr marL="0" marR="0">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95250" marB="95250" anchor="ctr">
                    <a:solidFill>
                      <a:srgbClr val="D0D8E8"/>
                    </a:solidFill>
                  </a:tcPr>
                </a:tc>
                <a:extLst>
                  <a:ext uri="{0D108BD9-81ED-4DB2-BD59-A6C34878D82A}">
                    <a16:rowId xmlns:a16="http://schemas.microsoft.com/office/drawing/2014/main" val="10011"/>
                  </a:ext>
                </a:extLst>
              </a:tr>
              <a:tr h="1218130">
                <a:tc gridSpan="11">
                  <a:txBody>
                    <a:bodyPr/>
                    <a:lstStyle/>
                    <a:p>
                      <a:pPr>
                        <a:spcBef>
                          <a:spcPts val="0"/>
                        </a:spcBef>
                      </a:pPr>
                      <a:r>
                        <a:rPr lang="en-US" sz="1100" b="0" dirty="0">
                          <a:solidFill>
                            <a:schemeClr val="tx1"/>
                          </a:solidFill>
                          <a:effectLst/>
                          <a:latin typeface="+mn-lt"/>
                          <a:ea typeface="Calibri"/>
                          <a:cs typeface="Times New Roman"/>
                        </a:rPr>
                        <a:t>* Plans F and G also offer a high-deductible plan in some states. With this option, you must pay for Medicare-covered costs (coinsurance, copayments, and deductibles) up to the deductible amount of $2,800 in 2024 before your policy pays anything. (You can’t buy Plans C and F if you were new to Medicare on or after January 1, 2020. See previous page for more information.)</a:t>
                      </a:r>
                    </a:p>
                    <a:p>
                      <a:pPr>
                        <a:spcBef>
                          <a:spcPts val="0"/>
                        </a:spcBef>
                      </a:pPr>
                      <a:r>
                        <a:rPr lang="en-US" sz="1100" b="0" dirty="0">
                          <a:solidFill>
                            <a:schemeClr val="tx1"/>
                          </a:solidFill>
                          <a:effectLst/>
                          <a:latin typeface="+mn-lt"/>
                          <a:ea typeface="Calibri"/>
                          <a:cs typeface="Times New Roman"/>
                        </a:rPr>
                        <a:t>** For Plans K and L, after you meet your out-of-pocket yearly limit and your yearly Part B deductible ($240 in 2024), the Medigap plan pays 100% of covered services for the rest of the calendar year.</a:t>
                      </a:r>
                    </a:p>
                    <a:p>
                      <a:pPr>
                        <a:spcBef>
                          <a:spcPts val="0"/>
                        </a:spcBef>
                      </a:pPr>
                      <a:r>
                        <a:rPr lang="en-US" sz="1100" b="0" dirty="0">
                          <a:solidFill>
                            <a:schemeClr val="tx1"/>
                          </a:solidFill>
                          <a:effectLst/>
                          <a:latin typeface="+mn-lt"/>
                          <a:ea typeface="Calibri"/>
                          <a:cs typeface="Times New Roman"/>
                        </a:rPr>
                        <a:t> ***Plan N pays 100% of the Part B coinsurance. You must pay a copayment of up to $20 for some office visits and up to a $50 copayment for emergency room visits that don’t result in an inpatient admission. </a:t>
                      </a:r>
                      <a:endParaRPr lang="en-US" sz="1100" b="0" dirty="0">
                        <a:solidFill>
                          <a:schemeClr val="tx1"/>
                        </a:solidFill>
                        <a:effectLst/>
                        <a:latin typeface="Calibri"/>
                        <a:ea typeface="Calibri"/>
                        <a:cs typeface="Times New Roman"/>
                      </a:endParaRPr>
                    </a:p>
                  </a:txBody>
                  <a:tcPr marL="0" marR="0" marT="0" marB="0">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dirty="0">
                        <a:solidFill>
                          <a:srgbClr val="FF0000"/>
                        </a:solidFill>
                      </a:endParaRPr>
                    </a:p>
                  </a:txBody>
                  <a:tcPr marL="0" marR="0" marT="0" marB="0"/>
                </a:tc>
                <a:tc hMerge="1">
                  <a:txBody>
                    <a:bodyPr/>
                    <a:lstStyle/>
                    <a:p>
                      <a:endParaRPr lang="en-US"/>
                    </a:p>
                  </a:txBody>
                  <a:tcPr/>
                </a:tc>
                <a:tc hMerge="1">
                  <a:txBody>
                    <a:bodyPr/>
                    <a:lstStyle/>
                    <a:p>
                      <a:endParaRPr lang="en-US"/>
                    </a:p>
                  </a:txBody>
                  <a:tcPr marL="0" marR="0" marT="0" marB="0">
                    <a:solidFill>
                      <a:srgbClr val="D0D8E8"/>
                    </a:solidFill>
                  </a:tcPr>
                </a:tc>
                <a:tc hMerge="1">
                  <a:txBody>
                    <a:bodyPr/>
                    <a:lstStyle/>
                    <a:p>
                      <a:endParaRPr lang="en-US"/>
                    </a:p>
                  </a:txBody>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090272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57388"/>
          </a:xfrm>
        </p:spPr>
        <p:txBody>
          <a:bodyPr>
            <a:normAutofit/>
          </a:bodyPr>
          <a:lstStyle/>
          <a:p>
            <a:r>
              <a:rPr lang="en-US" sz="3600" dirty="0" err="1"/>
              <a:t>Medigap</a:t>
            </a:r>
            <a:r>
              <a:rPr lang="en-US" sz="3600" dirty="0"/>
              <a:t> Plan Types (Continued)</a:t>
            </a:r>
          </a:p>
        </p:txBody>
      </p:sp>
      <p:sp>
        <p:nvSpPr>
          <p:cNvPr id="5" name="Content Placeholder 4"/>
          <p:cNvSpPr>
            <a:spLocks noGrp="1"/>
          </p:cNvSpPr>
          <p:nvPr>
            <p:ph idx="1"/>
          </p:nvPr>
        </p:nvSpPr>
        <p:spPr>
          <a:xfrm>
            <a:off x="1295400" y="1686911"/>
            <a:ext cx="9601200" cy="4104290"/>
          </a:xfrm>
        </p:spPr>
        <p:txBody>
          <a:bodyPr/>
          <a:lstStyle/>
          <a:p>
            <a:r>
              <a:rPr lang="en-US" b="1" dirty="0"/>
              <a:t>You live in Massachusetts, Minnesota, or Wisconsin</a:t>
            </a:r>
          </a:p>
          <a:p>
            <a:pPr lvl="1"/>
            <a:r>
              <a:rPr lang="en-US" dirty="0"/>
              <a:t>If you live in one of these 3 states, </a:t>
            </a:r>
            <a:r>
              <a:rPr lang="en-US" dirty="0" err="1"/>
              <a:t>Medigap</a:t>
            </a:r>
            <a:r>
              <a:rPr lang="en-US" dirty="0"/>
              <a:t> policies are standardized in a different way.</a:t>
            </a:r>
          </a:p>
          <a:p>
            <a:pPr lvl="1"/>
            <a:r>
              <a:rPr lang="en-US" dirty="0"/>
              <a:t>You live in </a:t>
            </a:r>
            <a:r>
              <a:rPr lang="en-US" dirty="0">
                <a:hlinkClick r:id="rId2"/>
              </a:rPr>
              <a:t>Massachusetts</a:t>
            </a:r>
            <a:endParaRPr lang="en-US" dirty="0"/>
          </a:p>
          <a:p>
            <a:pPr lvl="1"/>
            <a:r>
              <a:rPr lang="en-US" dirty="0"/>
              <a:t>You live in </a:t>
            </a:r>
            <a:r>
              <a:rPr lang="en-US" dirty="0">
                <a:hlinkClick r:id="rId3"/>
              </a:rPr>
              <a:t>Minnesota</a:t>
            </a:r>
            <a:endParaRPr lang="en-US" dirty="0"/>
          </a:p>
          <a:p>
            <a:pPr lvl="1"/>
            <a:r>
              <a:rPr lang="en-US" dirty="0"/>
              <a:t>You live in </a:t>
            </a:r>
            <a:r>
              <a:rPr lang="en-US" dirty="0">
                <a:hlinkClick r:id="rId4"/>
              </a:rPr>
              <a:t>Wisconsin</a:t>
            </a:r>
            <a:endParaRPr lang="en-US" dirty="0"/>
          </a:p>
        </p:txBody>
      </p:sp>
    </p:spTree>
    <p:extLst>
      <p:ext uri="{BB962C8B-B14F-4D97-AF65-F5344CB8AC3E}">
        <p14:creationId xmlns:p14="http://schemas.microsoft.com/office/powerpoint/2010/main" val="680865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20262"/>
            <a:ext cx="9866586" cy="842197"/>
          </a:xfrm>
        </p:spPr>
        <p:txBody>
          <a:bodyPr>
            <a:normAutofit/>
          </a:bodyPr>
          <a:lstStyle/>
          <a:p>
            <a:r>
              <a:rPr lang="en-US" sz="4000" dirty="0">
                <a:cs typeface="Arial" charset="0"/>
              </a:rPr>
              <a:t>Medicare Advantage (MA) Plans (Part C)</a:t>
            </a:r>
            <a:endParaRPr lang="en-US" sz="4000" dirty="0"/>
          </a:p>
        </p:txBody>
      </p:sp>
      <p:sp>
        <p:nvSpPr>
          <p:cNvPr id="3" name="Content Placeholder 2"/>
          <p:cNvSpPr>
            <a:spLocks noGrp="1"/>
          </p:cNvSpPr>
          <p:nvPr>
            <p:ph idx="1"/>
          </p:nvPr>
        </p:nvSpPr>
        <p:spPr>
          <a:xfrm>
            <a:off x="1295400" y="1702677"/>
            <a:ext cx="9601200" cy="4088524"/>
          </a:xfrm>
        </p:spPr>
        <p:txBody>
          <a:bodyPr/>
          <a:lstStyle/>
          <a:p>
            <a:r>
              <a:rPr lang="en-US" sz="2800" b="1" dirty="0"/>
              <a:t>What they are</a:t>
            </a:r>
          </a:p>
          <a:p>
            <a:r>
              <a:rPr lang="en-US" sz="2800" b="1" dirty="0"/>
              <a:t>How the plans work</a:t>
            </a:r>
          </a:p>
          <a:p>
            <a:r>
              <a:rPr lang="en-US" sz="2800" b="1" dirty="0"/>
              <a:t>MA Plan costs</a:t>
            </a:r>
          </a:p>
          <a:p>
            <a:r>
              <a:rPr lang="en-US" sz="2800" b="1" dirty="0"/>
              <a:t>Who can join</a:t>
            </a:r>
          </a:p>
          <a:p>
            <a:r>
              <a:rPr lang="en-US" sz="2800" b="1" dirty="0"/>
              <a:t>When to join and switch plans </a:t>
            </a:r>
          </a:p>
          <a:p>
            <a:r>
              <a:rPr lang="en-US" sz="2800" b="1" dirty="0"/>
              <a:t>Other Medicare health plans</a:t>
            </a:r>
          </a:p>
          <a:p>
            <a:endParaRPr lang="en-US" dirty="0"/>
          </a:p>
        </p:txBody>
      </p:sp>
    </p:spTree>
    <p:extLst>
      <p:ext uri="{BB962C8B-B14F-4D97-AF65-F5344CB8AC3E}">
        <p14:creationId xmlns:p14="http://schemas.microsoft.com/office/powerpoint/2010/main" val="3525426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10092"/>
          </a:xfrm>
        </p:spPr>
        <p:txBody>
          <a:bodyPr>
            <a:normAutofit/>
          </a:bodyPr>
          <a:lstStyle/>
          <a:p>
            <a:r>
              <a:rPr lang="en-US" sz="4000" dirty="0">
                <a:cs typeface="Arial" charset="0"/>
              </a:rPr>
              <a:t>Medicare Advantage Plans</a:t>
            </a:r>
            <a:endParaRPr lang="en-US" sz="4000" dirty="0"/>
          </a:p>
        </p:txBody>
      </p:sp>
      <p:sp>
        <p:nvSpPr>
          <p:cNvPr id="3" name="Content Placeholder 2"/>
          <p:cNvSpPr>
            <a:spLocks noGrp="1"/>
          </p:cNvSpPr>
          <p:nvPr>
            <p:ph idx="1"/>
          </p:nvPr>
        </p:nvSpPr>
        <p:spPr>
          <a:xfrm>
            <a:off x="1295400" y="1545021"/>
            <a:ext cx="9601200" cy="4246179"/>
          </a:xfrm>
        </p:spPr>
        <p:txBody>
          <a:bodyPr>
            <a:normAutofit fontScale="92500" lnSpcReduction="10000"/>
          </a:bodyPr>
          <a:lstStyle/>
          <a:p>
            <a:r>
              <a:rPr lang="en-US" sz="2800" b="1" dirty="0"/>
              <a:t>Health plan options approved by Medicare </a:t>
            </a:r>
          </a:p>
          <a:p>
            <a:pPr lvl="1"/>
            <a:r>
              <a:rPr lang="en-US" sz="2800" dirty="0"/>
              <a:t>Another way to get Medicare coverage</a:t>
            </a:r>
          </a:p>
          <a:p>
            <a:pPr lvl="1"/>
            <a:r>
              <a:rPr lang="en-US" sz="2800" dirty="0"/>
              <a:t>Still part of the Medicare program</a:t>
            </a:r>
          </a:p>
          <a:p>
            <a:pPr lvl="1"/>
            <a:r>
              <a:rPr lang="en-US" sz="2800" dirty="0"/>
              <a:t>Run by private companies</a:t>
            </a:r>
          </a:p>
          <a:p>
            <a:r>
              <a:rPr lang="en-US" sz="2800" b="1" dirty="0"/>
              <a:t>Also called Part C</a:t>
            </a:r>
          </a:p>
          <a:p>
            <a:r>
              <a:rPr lang="en-US" sz="2800" b="1" dirty="0"/>
              <a:t>Medicare pays amount for each member’s care</a:t>
            </a:r>
          </a:p>
          <a:p>
            <a:r>
              <a:rPr lang="en-US" sz="2800" b="1" dirty="0"/>
              <a:t>May have to use network doctors or hospitals</a:t>
            </a:r>
          </a:p>
          <a:p>
            <a:r>
              <a:rPr lang="en-US" sz="2800" b="1" dirty="0"/>
              <a:t>Types of plans available may vary</a:t>
            </a:r>
          </a:p>
          <a:p>
            <a:endParaRPr lang="en-US" dirty="0"/>
          </a:p>
        </p:txBody>
      </p:sp>
    </p:spTree>
    <p:extLst>
      <p:ext uri="{BB962C8B-B14F-4D97-AF65-F5344CB8AC3E}">
        <p14:creationId xmlns:p14="http://schemas.microsoft.com/office/powerpoint/2010/main" val="438194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804685"/>
          </a:xfrm>
        </p:spPr>
        <p:txBody>
          <a:bodyPr>
            <a:normAutofit/>
          </a:bodyPr>
          <a:lstStyle/>
          <a:p>
            <a:r>
              <a:rPr lang="en-US" sz="4000" dirty="0">
                <a:cs typeface="Arial" charset="0"/>
              </a:rPr>
              <a:t>How Medicare Advantage Plans Work</a:t>
            </a:r>
            <a:endParaRPr lang="en-US" sz="4000" dirty="0"/>
          </a:p>
        </p:txBody>
      </p:sp>
      <p:sp>
        <p:nvSpPr>
          <p:cNvPr id="3" name="Content Placeholder 2"/>
          <p:cNvSpPr>
            <a:spLocks noGrp="1"/>
          </p:cNvSpPr>
          <p:nvPr>
            <p:ph idx="1"/>
          </p:nvPr>
        </p:nvSpPr>
        <p:spPr>
          <a:xfrm>
            <a:off x="1295400" y="1718441"/>
            <a:ext cx="9601200" cy="4072759"/>
          </a:xfrm>
        </p:spPr>
        <p:txBody>
          <a:bodyPr>
            <a:normAutofit/>
          </a:bodyPr>
          <a:lstStyle/>
          <a:p>
            <a:r>
              <a:rPr lang="en-US" sz="2800" b="1" dirty="0"/>
              <a:t>Still in Medicare with all rights and protections</a:t>
            </a:r>
          </a:p>
          <a:p>
            <a:r>
              <a:rPr lang="en-US" sz="2800" b="1" dirty="0"/>
              <a:t>Still get Part A and Part B services</a:t>
            </a:r>
          </a:p>
          <a:p>
            <a:r>
              <a:rPr lang="en-US" sz="2800" b="1" dirty="0"/>
              <a:t>May include prescription drug coverage (Part D)</a:t>
            </a:r>
          </a:p>
          <a:p>
            <a:r>
              <a:rPr lang="en-US" sz="2800" b="1" dirty="0"/>
              <a:t>May include extra benefits </a:t>
            </a:r>
          </a:p>
          <a:p>
            <a:pPr lvl="1"/>
            <a:r>
              <a:rPr lang="en-US" sz="2800" dirty="0"/>
              <a:t>Like vision or dental</a:t>
            </a:r>
          </a:p>
          <a:p>
            <a:r>
              <a:rPr lang="en-US" sz="2800" b="1" dirty="0"/>
              <a:t>Benefits and cost-sharing may be different</a:t>
            </a:r>
          </a:p>
        </p:txBody>
      </p:sp>
    </p:spTree>
    <p:extLst>
      <p:ext uri="{BB962C8B-B14F-4D97-AF65-F5344CB8AC3E}">
        <p14:creationId xmlns:p14="http://schemas.microsoft.com/office/powerpoint/2010/main" val="45741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441434"/>
            <a:ext cx="9601200" cy="835573"/>
          </a:xfrm>
        </p:spPr>
        <p:txBody>
          <a:bodyPr>
            <a:normAutofit/>
          </a:bodyPr>
          <a:lstStyle/>
          <a:p>
            <a:r>
              <a:rPr lang="en-US" sz="3600" dirty="0">
                <a:cs typeface="Arial" charset="0"/>
              </a:rPr>
              <a:t>Types of Medicare Advantage (MA) Plans</a:t>
            </a:r>
            <a:endParaRPr lang="en-US" sz="3600" dirty="0"/>
          </a:p>
        </p:txBody>
      </p:sp>
      <p:sp>
        <p:nvSpPr>
          <p:cNvPr id="3" name="Content Placeholder 2"/>
          <p:cNvSpPr>
            <a:spLocks noGrp="1"/>
          </p:cNvSpPr>
          <p:nvPr>
            <p:ph idx="1"/>
          </p:nvPr>
        </p:nvSpPr>
        <p:spPr>
          <a:xfrm>
            <a:off x="1295400" y="1623849"/>
            <a:ext cx="9601200" cy="4167352"/>
          </a:xfrm>
        </p:spPr>
        <p:txBody>
          <a:bodyPr/>
          <a:lstStyle/>
          <a:p>
            <a:r>
              <a:rPr lang="en-US" sz="2800" b="1" dirty="0"/>
              <a:t>Health Maintenance Organization </a:t>
            </a:r>
          </a:p>
          <a:p>
            <a:r>
              <a:rPr lang="en-US" sz="2800" b="1" dirty="0"/>
              <a:t>HMO Point-of-Service  </a:t>
            </a:r>
          </a:p>
          <a:p>
            <a:r>
              <a:rPr lang="en-US" sz="2800" b="1" dirty="0"/>
              <a:t>Preferred Provider Organization </a:t>
            </a:r>
          </a:p>
          <a:p>
            <a:r>
              <a:rPr lang="en-US" sz="2800" b="1" dirty="0"/>
              <a:t>Special Needs Plan </a:t>
            </a:r>
          </a:p>
          <a:p>
            <a:r>
              <a:rPr lang="en-US" sz="2800" b="1" dirty="0"/>
              <a:t>Private Fee-for-Service </a:t>
            </a:r>
          </a:p>
          <a:p>
            <a:r>
              <a:rPr lang="en-US" sz="2800" b="1" dirty="0"/>
              <a:t>Medicare Medical Savings Account </a:t>
            </a:r>
          </a:p>
          <a:p>
            <a:endParaRPr lang="en-US" dirty="0"/>
          </a:p>
        </p:txBody>
      </p:sp>
    </p:spTree>
    <p:extLst>
      <p:ext uri="{BB962C8B-B14F-4D97-AF65-F5344CB8AC3E}">
        <p14:creationId xmlns:p14="http://schemas.microsoft.com/office/powerpoint/2010/main" val="371429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57388"/>
          </a:xfrm>
        </p:spPr>
        <p:txBody>
          <a:bodyPr>
            <a:normAutofit/>
          </a:bodyPr>
          <a:lstStyle/>
          <a:p>
            <a:r>
              <a:rPr lang="en-US" sz="4000" dirty="0">
                <a:cs typeface="Arial" charset="0"/>
              </a:rPr>
              <a:t>Medicare Advantage Plan Costs</a:t>
            </a:r>
            <a:endParaRPr lang="en-US" sz="4000" dirty="0"/>
          </a:p>
        </p:txBody>
      </p:sp>
      <p:sp>
        <p:nvSpPr>
          <p:cNvPr id="3" name="Content Placeholder 2"/>
          <p:cNvSpPr>
            <a:spLocks noGrp="1"/>
          </p:cNvSpPr>
          <p:nvPr>
            <p:ph idx="1"/>
          </p:nvPr>
        </p:nvSpPr>
        <p:spPr>
          <a:xfrm>
            <a:off x="1295400" y="1450429"/>
            <a:ext cx="9601200" cy="4340772"/>
          </a:xfrm>
        </p:spPr>
        <p:txBody>
          <a:bodyPr>
            <a:normAutofit lnSpcReduction="10000"/>
          </a:bodyPr>
          <a:lstStyle/>
          <a:p>
            <a:r>
              <a:rPr lang="en-US" sz="2800" b="1" dirty="0"/>
              <a:t>Must still pay Part B premium</a:t>
            </a:r>
          </a:p>
          <a:p>
            <a:pPr lvl="1"/>
            <a:r>
              <a:rPr lang="en-US" sz="2800" dirty="0"/>
              <a:t>Some plans may pay all or part for you</a:t>
            </a:r>
          </a:p>
          <a:p>
            <a:pPr lvl="1"/>
            <a:r>
              <a:rPr lang="en-US" sz="2800" dirty="0"/>
              <a:t>Some people may be eligible for state assistance</a:t>
            </a:r>
          </a:p>
          <a:p>
            <a:r>
              <a:rPr lang="en-US" sz="2800" b="1" dirty="0"/>
              <a:t>You may also pay monthly premium to plan</a:t>
            </a:r>
          </a:p>
          <a:p>
            <a:r>
              <a:rPr lang="en-US" sz="2800" b="1" dirty="0"/>
              <a:t>You pay deductibles/coinsurance/co-payments </a:t>
            </a:r>
          </a:p>
          <a:p>
            <a:pPr lvl="1"/>
            <a:r>
              <a:rPr lang="en-US" sz="2800" dirty="0"/>
              <a:t>Different from Original Medicare</a:t>
            </a:r>
          </a:p>
          <a:p>
            <a:pPr lvl="1"/>
            <a:r>
              <a:rPr lang="en-US" sz="2800" dirty="0"/>
              <a:t>Varies from plan to plan</a:t>
            </a:r>
          </a:p>
          <a:p>
            <a:pPr lvl="1"/>
            <a:r>
              <a:rPr lang="en-US" sz="2800" dirty="0"/>
              <a:t>Costs may be higher if out-of-network</a:t>
            </a:r>
          </a:p>
          <a:p>
            <a:endParaRPr lang="en-US" dirty="0"/>
          </a:p>
        </p:txBody>
      </p:sp>
    </p:spTree>
    <p:extLst>
      <p:ext uri="{BB962C8B-B14F-4D97-AF65-F5344CB8AC3E}">
        <p14:creationId xmlns:p14="http://schemas.microsoft.com/office/powerpoint/2010/main" val="273209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9" y="503854"/>
            <a:ext cx="10308021" cy="710092"/>
          </a:xfrm>
        </p:spPr>
        <p:txBody>
          <a:bodyPr>
            <a:noAutofit/>
          </a:bodyPr>
          <a:lstStyle/>
          <a:p>
            <a:r>
              <a:rPr lang="en-US" sz="3600" dirty="0">
                <a:cs typeface="Arial" charset="0"/>
              </a:rPr>
              <a:t>Medicare Advantage Eligibility Requirements</a:t>
            </a:r>
            <a:endParaRPr lang="en-US" sz="3600" dirty="0"/>
          </a:p>
        </p:txBody>
      </p:sp>
      <p:sp>
        <p:nvSpPr>
          <p:cNvPr id="3" name="Content Placeholder 2"/>
          <p:cNvSpPr>
            <a:spLocks noGrp="1"/>
          </p:cNvSpPr>
          <p:nvPr>
            <p:ph idx="1"/>
          </p:nvPr>
        </p:nvSpPr>
        <p:spPr>
          <a:xfrm>
            <a:off x="1295400" y="1466193"/>
            <a:ext cx="9601200" cy="4325007"/>
          </a:xfrm>
        </p:spPr>
        <p:txBody>
          <a:bodyPr>
            <a:normAutofit lnSpcReduction="10000"/>
          </a:bodyPr>
          <a:lstStyle/>
          <a:p>
            <a:r>
              <a:rPr lang="en-US" sz="2800" b="1" dirty="0"/>
              <a:t>You must live in plan’s service area</a:t>
            </a:r>
          </a:p>
          <a:p>
            <a:r>
              <a:rPr lang="en-US" sz="2800" b="1" dirty="0"/>
              <a:t>You must have Medicare Part A </a:t>
            </a:r>
            <a:r>
              <a:rPr lang="en-US" sz="2800" b="1" u="sng" dirty="0"/>
              <a:t>and</a:t>
            </a:r>
            <a:r>
              <a:rPr lang="en-US" sz="2800" b="1" dirty="0"/>
              <a:t> Part B</a:t>
            </a:r>
          </a:p>
          <a:p>
            <a:r>
              <a:rPr lang="en-US" sz="2800" b="1" dirty="0"/>
              <a:t>You must not have End-Stage Renal Disease when you enroll</a:t>
            </a:r>
          </a:p>
          <a:p>
            <a:pPr lvl="1"/>
            <a:r>
              <a:rPr lang="en-US" sz="2800" dirty="0"/>
              <a:t>Some exceptions</a:t>
            </a:r>
          </a:p>
          <a:p>
            <a:r>
              <a:rPr lang="en-US" sz="2800" b="1" dirty="0"/>
              <a:t>You must provide necessary information</a:t>
            </a:r>
          </a:p>
          <a:p>
            <a:r>
              <a:rPr lang="en-US" sz="2800" b="1" dirty="0"/>
              <a:t>You must follow plan’s rules</a:t>
            </a:r>
          </a:p>
          <a:p>
            <a:r>
              <a:rPr lang="en-US" sz="2800" b="1" dirty="0"/>
              <a:t>You can only belong to one plan at a time</a:t>
            </a:r>
          </a:p>
          <a:p>
            <a:endParaRPr lang="en-US" dirty="0"/>
          </a:p>
        </p:txBody>
      </p:sp>
    </p:spTree>
    <p:extLst>
      <p:ext uri="{BB962C8B-B14F-4D97-AF65-F5344CB8AC3E}">
        <p14:creationId xmlns:p14="http://schemas.microsoft.com/office/powerpoint/2010/main" val="1221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6" title="The table explains when you can join or switch Medicare Advantage Plans."/>
          <p:cNvGraphicFramePr>
            <a:graphicFrameLocks noGrp="1"/>
          </p:cNvGraphicFramePr>
          <p:nvPr>
            <p:ph idx="1"/>
            <p:extLst>
              <p:ext uri="{D42A27DB-BD31-4B8C-83A1-F6EECF244321}">
                <p14:modId xmlns:p14="http://schemas.microsoft.com/office/powerpoint/2010/main" val="3878187132"/>
              </p:ext>
            </p:extLst>
          </p:nvPr>
        </p:nvGraphicFramePr>
        <p:xfrm>
          <a:off x="898634" y="614855"/>
          <a:ext cx="10357945" cy="5409863"/>
        </p:xfrm>
        <a:graphic>
          <a:graphicData uri="http://schemas.openxmlformats.org/drawingml/2006/table">
            <a:tbl>
              <a:tblPr firstRow="1" bandRow="1">
                <a:tableStyleId>{5C22544A-7EE6-4342-B048-85BDC9FD1C3A}</a:tableStyleId>
              </a:tblPr>
              <a:tblGrid>
                <a:gridCol w="3532969">
                  <a:extLst>
                    <a:ext uri="{9D8B030D-6E8A-4147-A177-3AD203B41FA5}">
                      <a16:colId xmlns:a16="http://schemas.microsoft.com/office/drawing/2014/main" val="20000"/>
                    </a:ext>
                  </a:extLst>
                </a:gridCol>
                <a:gridCol w="6824976">
                  <a:extLst>
                    <a:ext uri="{9D8B030D-6E8A-4147-A177-3AD203B41FA5}">
                      <a16:colId xmlns:a16="http://schemas.microsoft.com/office/drawing/2014/main" val="20001"/>
                    </a:ext>
                  </a:extLst>
                </a:gridCol>
              </a:tblGrid>
              <a:tr h="105674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400" u="none" strike="noStrike" kern="1200" cap="none" spc="0" normalizeH="0" baseline="0" noProof="0" dirty="0">
                          <a:ln>
                            <a:noFill/>
                          </a:ln>
                          <a:effectLst/>
                          <a:uLnTx/>
                          <a:uFillTx/>
                        </a:rPr>
                        <a:t>When You </a:t>
                      </a:r>
                      <a:r>
                        <a:rPr kumimoji="0" lang="en-US" sz="3400" u="none" strike="noStrike" kern="1200" cap="none" spc="0" normalizeH="0" baseline="0" noProof="0" dirty="0">
                          <a:ln>
                            <a:noFill/>
                          </a:ln>
                          <a:effectLst/>
                          <a:uLnTx/>
                          <a:uFillTx/>
                          <a:latin typeface="+mj-lt"/>
                        </a:rPr>
                        <a:t>Can</a:t>
                      </a:r>
                      <a:r>
                        <a:rPr kumimoji="0" lang="en-US" sz="3400" u="none" strike="noStrike" kern="1200" cap="none" spc="0" normalizeH="0" baseline="0" noProof="0" dirty="0">
                          <a:ln>
                            <a:noFill/>
                          </a:ln>
                          <a:effectLst/>
                          <a:uLnTx/>
                          <a:uFillTx/>
                        </a:rPr>
                        <a:t> Join or Switch Medicare Advantage Plans</a:t>
                      </a:r>
                      <a:endParaRPr lang="en-US" sz="3400" dirty="0">
                        <a:solidFill>
                          <a:schemeClr val="bg1"/>
                        </a:solidFill>
                      </a:endParaRPr>
                    </a:p>
                  </a:txBody>
                  <a:tcPr marL="81259" marR="81259" marT="42887" marB="42887" anchor="ctr"/>
                </a:tc>
                <a:tc hMerge="1">
                  <a:txBody>
                    <a:bodyPr/>
                    <a:lstStyle/>
                    <a:p>
                      <a:pPr marL="228600" marR="0" lvl="1" indent="-228600" algn="l" defTabSz="914400" rtl="0" eaLnBrk="1" fontAlgn="base" latinLnBrk="0" hangingPunct="1">
                        <a:lnSpc>
                          <a:spcPct val="100000"/>
                        </a:lnSpc>
                        <a:spcBef>
                          <a:spcPct val="0"/>
                        </a:spcBef>
                        <a:spcAft>
                          <a:spcPct val="0"/>
                        </a:spcAft>
                        <a:buClrTx/>
                        <a:buSzTx/>
                        <a:buFont typeface="Wingdings" pitchFamily="2" charset="2"/>
                        <a:buChar char="§"/>
                        <a:tabLst/>
                        <a:defRPr/>
                      </a:pPr>
                      <a:endParaRPr lang="en-US" sz="2400" b="0"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0"/>
                  </a:ext>
                </a:extLst>
              </a:tr>
              <a:tr h="17177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600" b="1" baseline="0" dirty="0"/>
                        <a:t>Initial Enrollment Period</a:t>
                      </a:r>
                      <a:endParaRPr lang="en-US" sz="2600" b="1" dirty="0"/>
                    </a:p>
                  </a:txBody>
                  <a:tcPr marL="81259" marR="81259" marT="42887" marB="42887"/>
                </a:tc>
                <a:tc>
                  <a:txBody>
                    <a:bodyPr/>
                    <a:lstStyle/>
                    <a:p>
                      <a:pPr marL="342900" marR="0" lvl="1" indent="-342900"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300" b="0" i="0" baseline="0" dirty="0">
                          <a:solidFill>
                            <a:schemeClr val="tx1"/>
                          </a:solidFill>
                        </a:rPr>
                        <a:t>7-month period begins 3 months before the month you turn 65</a:t>
                      </a:r>
                    </a:p>
                    <a:p>
                      <a:pPr marL="342900" marR="0" lvl="1" indent="-342900"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300" b="0" i="0" baseline="0" dirty="0">
                          <a:solidFill>
                            <a:schemeClr val="tx1"/>
                          </a:solidFill>
                        </a:rPr>
                        <a:t>Includes the month you turn 65</a:t>
                      </a:r>
                    </a:p>
                    <a:p>
                      <a:pPr marL="342900" marR="0" lvl="1" indent="-342900"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300" b="0" i="0" baseline="0" dirty="0">
                          <a:solidFill>
                            <a:schemeClr val="tx1"/>
                          </a:solidFill>
                        </a:rPr>
                        <a:t>Ends 3 months after the month you turn 65</a:t>
                      </a:r>
                    </a:p>
                  </a:txBody>
                  <a:tcPr marL="81259" marR="81259" marT="42887" marB="42887"/>
                </a:tc>
                <a:extLst>
                  <a:ext uri="{0D108BD9-81ED-4DB2-BD59-A6C34878D82A}">
                    <a16:rowId xmlns:a16="http://schemas.microsoft.com/office/drawing/2014/main" val="10001"/>
                  </a:ext>
                </a:extLst>
              </a:tr>
              <a:tr h="1455504">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600" b="1" dirty="0"/>
                        <a:t>Medicare</a:t>
                      </a:r>
                      <a:r>
                        <a:rPr lang="en-US" sz="2600" b="1" baseline="0" dirty="0"/>
                        <a:t> Open Enrollment Period “Open Enrollment”</a:t>
                      </a:r>
                      <a:endParaRPr lang="en-US" sz="2600" b="1" dirty="0"/>
                    </a:p>
                  </a:txBody>
                  <a:tcPr marL="81259" marR="81259" marT="42887" marB="42887"/>
                </a:tc>
                <a:tc>
                  <a:txBody>
                    <a:bodyPr/>
                    <a:lstStyle/>
                    <a:p>
                      <a:pPr marL="344488" marR="0" lvl="1" indent="-344488"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300" b="0" baseline="0" dirty="0">
                          <a:solidFill>
                            <a:schemeClr val="tx1"/>
                          </a:solidFill>
                        </a:rPr>
                        <a:t>October 15 – December 7</a:t>
                      </a:r>
                    </a:p>
                    <a:p>
                      <a:pPr marL="344488" marR="0" lvl="1" indent="-344488"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300" b="0" baseline="0" dirty="0">
                          <a:solidFill>
                            <a:schemeClr val="tx1"/>
                          </a:solidFill>
                        </a:rPr>
                        <a:t>Coverage begins January 1</a:t>
                      </a:r>
                      <a:endParaRPr lang="en-US" sz="2300" b="1" kern="1200" baseline="0" dirty="0">
                        <a:solidFill>
                          <a:schemeClr val="dk1"/>
                        </a:solidFill>
                        <a:latin typeface="+mn-lt"/>
                        <a:ea typeface="+mn-ea"/>
                        <a:cs typeface="+mn-cs"/>
                      </a:endParaRPr>
                    </a:p>
                  </a:txBody>
                  <a:tcPr marL="81259" marR="81259" marT="42887" marB="42887"/>
                </a:tc>
                <a:extLst>
                  <a:ext uri="{0D108BD9-81ED-4DB2-BD59-A6C34878D82A}">
                    <a16:rowId xmlns:a16="http://schemas.microsoft.com/office/drawing/2014/main" val="10002"/>
                  </a:ext>
                </a:extLst>
              </a:tr>
              <a:tr h="1114550">
                <a:tc gridSpan="2">
                  <a:txBody>
                    <a:bodyPr/>
                    <a:lstStyle/>
                    <a:p>
                      <a:pPr marL="347472" marR="0" lvl="2" indent="-347472"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600" b="0" dirty="0"/>
                        <a:t>Plans must be allowing new members to join</a:t>
                      </a:r>
                    </a:p>
                  </a:txBody>
                  <a:tcPr marL="81259" marR="81259" marT="42887" marB="42887" anchor="ctr"/>
                </a:tc>
                <a:tc hMerge="1">
                  <a:txBody>
                    <a:bodyPr/>
                    <a:lstStyle/>
                    <a:p>
                      <a:pPr marL="344488" marR="0" lvl="1" indent="-344488" algn="l" defTabSz="914400" rtl="0" eaLnBrk="1" fontAlgn="auto" latinLnBrk="0" hangingPunct="1">
                        <a:lnSpc>
                          <a:spcPct val="100000"/>
                        </a:lnSpc>
                        <a:spcBef>
                          <a:spcPts val="600"/>
                        </a:spcBef>
                        <a:spcAft>
                          <a:spcPts val="0"/>
                        </a:spcAft>
                        <a:buClrTx/>
                        <a:buSzTx/>
                        <a:buFont typeface="Wingdings" pitchFamily="2" charset="2"/>
                        <a:buChar char="§"/>
                        <a:tabLst/>
                        <a:defRPr/>
                      </a:pPr>
                      <a:endParaRPr lang="en-US" sz="2800" b="1" kern="1200" baseline="0" dirty="0">
                        <a:solidFill>
                          <a:schemeClr val="dk1"/>
                        </a:solidFill>
                        <a:latin typeface="+mn-lt"/>
                        <a:ea typeface="+mn-ea"/>
                        <a:cs typeface="+mn-cs"/>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55885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6" title="This table explains when you can join or switch plans during a Special Enrollment Period. "/>
          <p:cNvGraphicFramePr>
            <a:graphicFrameLocks/>
          </p:cNvGraphicFramePr>
          <p:nvPr>
            <p:extLst>
              <p:ext uri="{D42A27DB-BD31-4B8C-83A1-F6EECF244321}">
                <p14:modId xmlns:p14="http://schemas.microsoft.com/office/powerpoint/2010/main" val="2436959411"/>
              </p:ext>
            </p:extLst>
          </p:nvPr>
        </p:nvGraphicFramePr>
        <p:xfrm>
          <a:off x="2119781" y="466162"/>
          <a:ext cx="7922853" cy="5620402"/>
        </p:xfrm>
        <a:graphic>
          <a:graphicData uri="http://schemas.openxmlformats.org/drawingml/2006/table">
            <a:tbl>
              <a:tblPr firstRow="1" bandRow="1">
                <a:tableStyleId>{5C22544A-7EE6-4342-B048-85BDC9FD1C3A}</a:tableStyleId>
              </a:tblPr>
              <a:tblGrid>
                <a:gridCol w="2058966">
                  <a:extLst>
                    <a:ext uri="{9D8B030D-6E8A-4147-A177-3AD203B41FA5}">
                      <a16:colId xmlns:a16="http://schemas.microsoft.com/office/drawing/2014/main" val="20000"/>
                    </a:ext>
                  </a:extLst>
                </a:gridCol>
                <a:gridCol w="5863887">
                  <a:extLst>
                    <a:ext uri="{9D8B030D-6E8A-4147-A177-3AD203B41FA5}">
                      <a16:colId xmlns:a16="http://schemas.microsoft.com/office/drawing/2014/main" val="20001"/>
                    </a:ext>
                  </a:extLst>
                </a:gridCol>
              </a:tblGrid>
              <a:tr h="9681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u="none" strike="noStrike" kern="1200" cap="none" spc="0" normalizeH="0" baseline="0" noProof="0" dirty="0">
                          <a:ln>
                            <a:noFill/>
                          </a:ln>
                          <a:effectLst/>
                          <a:uLnTx/>
                          <a:uFillTx/>
                        </a:rPr>
                        <a:t>When You Can Join or Switch Plans</a:t>
                      </a:r>
                      <a:endParaRPr lang="en-US" sz="3200" dirty="0">
                        <a:solidFill>
                          <a:schemeClr val="bg1"/>
                        </a:solidFill>
                      </a:endParaRPr>
                    </a:p>
                  </a:txBody>
                  <a:tcPr marL="80265" marR="80265" marT="40133" marB="40133" anchor="ctr"/>
                </a:tc>
                <a:tc hMerge="1">
                  <a:txBody>
                    <a:bodyPr/>
                    <a:lstStyle/>
                    <a:p>
                      <a:pPr marL="228600" marR="0" lvl="1" indent="-228600" algn="l" defTabSz="914400" rtl="0" eaLnBrk="1" fontAlgn="base" latinLnBrk="0" hangingPunct="1">
                        <a:lnSpc>
                          <a:spcPct val="100000"/>
                        </a:lnSpc>
                        <a:spcBef>
                          <a:spcPct val="0"/>
                        </a:spcBef>
                        <a:spcAft>
                          <a:spcPct val="0"/>
                        </a:spcAft>
                        <a:buClrTx/>
                        <a:buSzTx/>
                        <a:buFont typeface="Wingdings" pitchFamily="2" charset="2"/>
                        <a:buChar char="§"/>
                        <a:tabLst/>
                        <a:defRPr/>
                      </a:pPr>
                      <a:endParaRPr lang="en-US" sz="2400" b="0"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0"/>
                  </a:ext>
                </a:extLst>
              </a:tr>
              <a:tr h="4652262">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500" b="1" dirty="0"/>
                        <a:t>Special Enrollment Periods (SEP)</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2100" dirty="0"/>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2100" b="1" dirty="0"/>
                    </a:p>
                  </a:txBody>
                  <a:tcPr marL="80265" marR="80265" marT="40133" marB="40133"/>
                </a:tc>
                <a:tc>
                  <a:txBody>
                    <a:bodyPr/>
                    <a:lstStyle/>
                    <a:p>
                      <a:pPr marL="231775" lvl="1" indent="-230188" eaLnBrk="1" hangingPunct="1">
                        <a:spcBef>
                          <a:spcPct val="3000"/>
                        </a:spcBef>
                        <a:buFont typeface="Wingdings" pitchFamily="2" charset="2"/>
                        <a:buChar char="§"/>
                      </a:pPr>
                      <a:r>
                        <a:rPr lang="en-US" sz="2100" spc="0" baseline="0" dirty="0"/>
                        <a:t>Move out of your plan’s service area</a:t>
                      </a:r>
                    </a:p>
                    <a:p>
                      <a:pPr marL="231775" lvl="1" indent="-230188" eaLnBrk="1" hangingPunct="1">
                        <a:spcBef>
                          <a:spcPct val="3000"/>
                        </a:spcBef>
                        <a:buFont typeface="Wingdings" pitchFamily="2" charset="2"/>
                        <a:buChar char="§"/>
                      </a:pPr>
                      <a:r>
                        <a:rPr lang="en-US" sz="2100" spc="0" baseline="0" dirty="0"/>
                        <a:t>Plan leaves Medicare program or reduces its service area</a:t>
                      </a:r>
                    </a:p>
                    <a:p>
                      <a:pPr marL="231775" lvl="1" indent="-230188" eaLnBrk="1" hangingPunct="1">
                        <a:spcBef>
                          <a:spcPct val="3000"/>
                        </a:spcBef>
                        <a:buFont typeface="Wingdings" pitchFamily="2" charset="2"/>
                        <a:buChar char="§"/>
                      </a:pPr>
                      <a:r>
                        <a:rPr lang="en-US" sz="2100" spc="0" dirty="0"/>
                        <a:t>Leaving or losing employer or union coverage</a:t>
                      </a:r>
                    </a:p>
                    <a:p>
                      <a:pPr marL="231775" lvl="1" indent="-230188" eaLnBrk="1" hangingPunct="1">
                        <a:spcBef>
                          <a:spcPct val="3000"/>
                        </a:spcBef>
                        <a:buFont typeface="Wingdings" pitchFamily="2" charset="2"/>
                        <a:buChar char="§"/>
                      </a:pPr>
                      <a:r>
                        <a:rPr lang="en-US" sz="2100" spc="0" dirty="0"/>
                        <a:t>You enter, live at, or leave a long-term care facility</a:t>
                      </a:r>
                    </a:p>
                    <a:p>
                      <a:pPr marL="231775" lvl="1" indent="-230188" eaLnBrk="1" hangingPunct="1">
                        <a:spcBef>
                          <a:spcPct val="3000"/>
                        </a:spcBef>
                        <a:buFont typeface="Wingdings" pitchFamily="2" charset="2"/>
                        <a:buChar char="§"/>
                      </a:pPr>
                      <a:r>
                        <a:rPr lang="en-US" sz="2100" spc="0" dirty="0"/>
                        <a:t>You get 3 </a:t>
                      </a:r>
                      <a:r>
                        <a:rPr lang="en-US" sz="2100" spc="0" baseline="0" dirty="0"/>
                        <a:t>SEP opportunities per year (1 per quarter for first 3 quarters of calendar year) if you are eligible for Medicare &amp; Medicaid</a:t>
                      </a:r>
                      <a:endParaRPr lang="en-US" sz="2100" spc="0" dirty="0"/>
                    </a:p>
                    <a:p>
                      <a:pPr marL="231775" lvl="1" indent="-230188" eaLnBrk="1" hangingPunct="1">
                        <a:spcBef>
                          <a:spcPct val="3000"/>
                        </a:spcBef>
                        <a:buFont typeface="Wingdings" pitchFamily="2" charset="2"/>
                        <a:buChar char="§"/>
                      </a:pPr>
                      <a:r>
                        <a:rPr lang="en-US" sz="2100" spc="0" baseline="0" dirty="0"/>
                        <a:t>Losing your Extra Help status </a:t>
                      </a:r>
                    </a:p>
                    <a:p>
                      <a:pPr marL="231775" lvl="1" indent="-230188" eaLnBrk="1" hangingPunct="1">
                        <a:spcBef>
                          <a:spcPct val="3000"/>
                        </a:spcBef>
                        <a:buFont typeface="Wingdings" pitchFamily="2" charset="2"/>
                        <a:buChar char="§"/>
                      </a:pPr>
                      <a:r>
                        <a:rPr lang="en-US" sz="2100" spc="0" baseline="0" dirty="0"/>
                        <a:t>You join or switch to a plan that has a 5-star rating</a:t>
                      </a:r>
                    </a:p>
                    <a:p>
                      <a:pPr marL="231775" lvl="1" indent="-230188" eaLnBrk="1" hangingPunct="1">
                        <a:spcBef>
                          <a:spcPct val="3000"/>
                        </a:spcBef>
                        <a:buFont typeface="Wingdings" pitchFamily="2" charset="2"/>
                        <a:buChar char="§"/>
                      </a:pPr>
                      <a:r>
                        <a:rPr lang="en-US" sz="2100" spc="0" baseline="0" dirty="0"/>
                        <a:t>Retroactive notice of Medicare Entitlement </a:t>
                      </a:r>
                      <a:endParaRPr lang="en-US" sz="2100" spc="0" dirty="0"/>
                    </a:p>
                    <a:p>
                      <a:pPr marL="231775" lvl="1" indent="-230188" eaLnBrk="1" hangingPunct="1">
                        <a:spcBef>
                          <a:spcPct val="3000"/>
                        </a:spcBef>
                        <a:buFont typeface="Wingdings" pitchFamily="2" charset="2"/>
                        <a:buChar char="§"/>
                      </a:pPr>
                      <a:r>
                        <a:rPr lang="en-US" sz="2100" spc="0" dirty="0"/>
                        <a:t>Other exceptional circumstances</a:t>
                      </a:r>
                      <a:endParaRPr lang="en-US" sz="2100" b="0" spc="0" dirty="0">
                        <a:solidFill>
                          <a:schemeClr val="tx1"/>
                        </a:solidFill>
                      </a:endParaRPr>
                    </a:p>
                  </a:txBody>
                  <a:tcPr marL="80265" marR="80265" marT="40133" marB="40133"/>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73765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descr="Table describing when yuo can join or switch Medicare Advantage Plans (5-star SEP). Details are included in the speakers' notes."/>
          <p:cNvGraphicFramePr>
            <a:graphicFrameLocks noGrp="1"/>
          </p:cNvGraphicFramePr>
          <p:nvPr>
            <p:extLst>
              <p:ext uri="{D42A27DB-BD31-4B8C-83A1-F6EECF244321}">
                <p14:modId xmlns:p14="http://schemas.microsoft.com/office/powerpoint/2010/main" val="3293584765"/>
              </p:ext>
            </p:extLst>
          </p:nvPr>
        </p:nvGraphicFramePr>
        <p:xfrm>
          <a:off x="772510" y="689478"/>
          <a:ext cx="10689021" cy="4822134"/>
        </p:xfrm>
        <a:graphic>
          <a:graphicData uri="http://schemas.openxmlformats.org/drawingml/2006/table">
            <a:tbl>
              <a:tblPr firstRow="1" bandRow="1">
                <a:tableStyleId>{5C22544A-7EE6-4342-B048-85BDC9FD1C3A}</a:tableStyleId>
              </a:tblPr>
              <a:tblGrid>
                <a:gridCol w="208280">
                  <a:extLst>
                    <a:ext uri="{9D8B030D-6E8A-4147-A177-3AD203B41FA5}">
                      <a16:colId xmlns:a16="http://schemas.microsoft.com/office/drawing/2014/main" val="20000"/>
                    </a:ext>
                  </a:extLst>
                </a:gridCol>
                <a:gridCol w="10480741">
                  <a:extLst>
                    <a:ext uri="{9D8B030D-6E8A-4147-A177-3AD203B41FA5}">
                      <a16:colId xmlns:a16="http://schemas.microsoft.com/office/drawing/2014/main" val="20001"/>
                    </a:ext>
                  </a:extLst>
                </a:gridCol>
              </a:tblGrid>
              <a:tr h="1163509">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u="none" strike="noStrike" kern="1200" cap="none" spc="0" normalizeH="0" baseline="0" noProof="0" dirty="0">
                          <a:ln>
                            <a:noFill/>
                          </a:ln>
                          <a:effectLst/>
                          <a:uLnTx/>
                          <a:uFillTx/>
                        </a:rPr>
                        <a:t>When You Can Join or Switch Medicare Advantage Plans (5-Star SEP)</a:t>
                      </a:r>
                      <a:endParaRPr lang="en-US" sz="3600" dirty="0">
                        <a:solidFill>
                          <a:schemeClr val="tx1"/>
                        </a:solidFill>
                      </a:endParaRPr>
                    </a:p>
                  </a:txBody>
                  <a:tcPr anchor="ctr"/>
                </a:tc>
                <a:tc hMerge="1">
                  <a:txBody>
                    <a:bodyPr/>
                    <a:lstStyle/>
                    <a:p>
                      <a:pPr marL="228600" marR="0" lvl="1" indent="-228600" algn="l" defTabSz="914400" rtl="0" eaLnBrk="1" fontAlgn="base" latinLnBrk="0" hangingPunct="1">
                        <a:lnSpc>
                          <a:spcPct val="100000"/>
                        </a:lnSpc>
                        <a:spcBef>
                          <a:spcPct val="0"/>
                        </a:spcBef>
                        <a:spcAft>
                          <a:spcPct val="0"/>
                        </a:spcAft>
                        <a:buClrTx/>
                        <a:buSzTx/>
                        <a:buFont typeface="Wingdings" pitchFamily="2" charset="2"/>
                        <a:buChar char="§"/>
                        <a:tabLst/>
                        <a:defRPr/>
                      </a:pPr>
                      <a:endParaRPr lang="en-US" sz="2400" b="0"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0"/>
                  </a:ext>
                </a:extLst>
              </a:tr>
              <a:tr h="3633414">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dk1"/>
                        </a:solidFill>
                        <a:latin typeface="+mn-lt"/>
                        <a:ea typeface="+mn-ea"/>
                        <a:cs typeface="+mn-cs"/>
                      </a:endParaRPr>
                    </a:p>
                  </a:txBody>
                  <a:tcPr/>
                </a:tc>
                <a:tc>
                  <a:txBody>
                    <a:bodyPr/>
                    <a:lstStyle/>
                    <a:p>
                      <a:pPr marL="288925" marR="0" lvl="2" indent="-288925" algn="l" defTabSz="914400" rtl="0" eaLnBrk="1" fontAlgn="auto" latinLnBrk="0" hangingPunct="1">
                        <a:lnSpc>
                          <a:spcPts val="3000"/>
                        </a:lnSpc>
                        <a:spcBef>
                          <a:spcPts val="0"/>
                        </a:spcBef>
                        <a:spcAft>
                          <a:spcPts val="0"/>
                        </a:spcAft>
                        <a:buClrTx/>
                        <a:buSzTx/>
                        <a:buFont typeface="Wingdings" pitchFamily="2" charset="2"/>
                        <a:buChar char="§"/>
                        <a:tabLst/>
                        <a:defRPr/>
                      </a:pPr>
                      <a:r>
                        <a:rPr lang="en-US" sz="2800" dirty="0"/>
                        <a:t>Can enroll in 5-Star Medicare Advantage (MA), Prescription Drug Plan (PDP), MA-PD, or Cost Plan </a:t>
                      </a:r>
                    </a:p>
                    <a:p>
                      <a:pPr marL="288925" marR="0" lvl="2" indent="-288925" algn="l" defTabSz="914400" rtl="0" eaLnBrk="1" fontAlgn="auto" latinLnBrk="0" hangingPunct="1">
                        <a:lnSpc>
                          <a:spcPts val="3000"/>
                        </a:lnSpc>
                        <a:spcBef>
                          <a:spcPts val="0"/>
                        </a:spcBef>
                        <a:spcAft>
                          <a:spcPts val="0"/>
                        </a:spcAft>
                        <a:buClrTx/>
                        <a:buSzTx/>
                        <a:buFont typeface="Wingdings" pitchFamily="2" charset="2"/>
                        <a:buChar char="§"/>
                        <a:tabLst/>
                        <a:defRPr/>
                      </a:pPr>
                      <a:r>
                        <a:rPr lang="en-US" sz="2800" dirty="0"/>
                        <a:t>Enroll at any point during the year</a:t>
                      </a:r>
                    </a:p>
                    <a:p>
                      <a:pPr marL="548640" marR="0" lvl="3" indent="-220663" algn="l" defTabSz="914400" rtl="0" eaLnBrk="1" fontAlgn="auto" latinLnBrk="0" hangingPunct="1">
                        <a:lnSpc>
                          <a:spcPts val="3000"/>
                        </a:lnSpc>
                        <a:spcBef>
                          <a:spcPts val="0"/>
                        </a:spcBef>
                        <a:spcAft>
                          <a:spcPts val="0"/>
                        </a:spcAft>
                        <a:buClrTx/>
                        <a:buSzTx/>
                        <a:buFont typeface="Arial" pitchFamily="34" charset="0"/>
                        <a:buChar char="•"/>
                        <a:tabLst/>
                        <a:defRPr/>
                      </a:pPr>
                      <a:r>
                        <a:rPr lang="en-US" sz="2400" dirty="0"/>
                        <a:t>Once per year</a:t>
                      </a:r>
                    </a:p>
                    <a:p>
                      <a:pPr marL="288925" marR="0" lvl="2" indent="-288925" algn="l" defTabSz="914400" rtl="0" eaLnBrk="1" fontAlgn="auto" latinLnBrk="0" hangingPunct="1">
                        <a:lnSpc>
                          <a:spcPts val="3000"/>
                        </a:lnSpc>
                        <a:spcBef>
                          <a:spcPts val="0"/>
                        </a:spcBef>
                        <a:spcAft>
                          <a:spcPts val="0"/>
                        </a:spcAft>
                        <a:buClrTx/>
                        <a:buSzTx/>
                        <a:buFont typeface="Wingdings" pitchFamily="2" charset="2"/>
                        <a:buChar char="§"/>
                        <a:tabLst/>
                        <a:defRPr/>
                      </a:pPr>
                      <a:r>
                        <a:rPr lang="en-US" sz="2800" dirty="0"/>
                        <a:t>New plan starts first day of month after enrolled </a:t>
                      </a:r>
                    </a:p>
                    <a:p>
                      <a:pPr marL="288925" marR="0" lvl="2" indent="-288925" algn="l" defTabSz="914400" rtl="0" eaLnBrk="1" fontAlgn="auto" latinLnBrk="0" hangingPunct="1">
                        <a:lnSpc>
                          <a:spcPts val="3000"/>
                        </a:lnSpc>
                        <a:spcBef>
                          <a:spcPts val="0"/>
                        </a:spcBef>
                        <a:spcAft>
                          <a:spcPts val="0"/>
                        </a:spcAft>
                        <a:buClrTx/>
                        <a:buSzTx/>
                        <a:buFont typeface="Wingdings" pitchFamily="2" charset="2"/>
                        <a:buChar char="§"/>
                        <a:tabLst/>
                        <a:defRPr/>
                      </a:pPr>
                      <a:r>
                        <a:rPr lang="en-US" sz="2800" dirty="0"/>
                        <a:t>Star ratings given once a year</a:t>
                      </a:r>
                    </a:p>
                    <a:p>
                      <a:pPr marL="548640" marR="0" lvl="3" indent="-220663" algn="l" defTabSz="914400" rtl="0" eaLnBrk="1" fontAlgn="auto" latinLnBrk="0" hangingPunct="1">
                        <a:lnSpc>
                          <a:spcPts val="3000"/>
                        </a:lnSpc>
                        <a:spcBef>
                          <a:spcPts val="0"/>
                        </a:spcBef>
                        <a:spcAft>
                          <a:spcPts val="0"/>
                        </a:spcAft>
                        <a:buClrTx/>
                        <a:buSzTx/>
                        <a:buFont typeface="Arial" pitchFamily="34" charset="0"/>
                        <a:buChar char="•"/>
                        <a:tabLst/>
                        <a:defRPr/>
                      </a:pPr>
                      <a:r>
                        <a:rPr lang="en-US" sz="2400" dirty="0"/>
                        <a:t>Ratings assigned in October of the past year</a:t>
                      </a:r>
                    </a:p>
                    <a:p>
                      <a:pPr marL="548640" marR="0" lvl="3" indent="-220663" algn="l" defTabSz="914400" rtl="0" eaLnBrk="1" fontAlgn="auto" latinLnBrk="0" hangingPunct="1">
                        <a:lnSpc>
                          <a:spcPts val="3000"/>
                        </a:lnSpc>
                        <a:spcBef>
                          <a:spcPts val="0"/>
                        </a:spcBef>
                        <a:spcAft>
                          <a:spcPts val="0"/>
                        </a:spcAft>
                        <a:buClrTx/>
                        <a:buSzTx/>
                        <a:buFont typeface="Arial" pitchFamily="34" charset="0"/>
                        <a:buChar char="•"/>
                        <a:tabLst/>
                        <a:defRPr/>
                      </a:pPr>
                      <a:r>
                        <a:rPr lang="en-US" sz="2400" dirty="0"/>
                        <a:t>Use Medicare Plan Finder to see star ratings</a:t>
                      </a:r>
                    </a:p>
                    <a:p>
                      <a:pPr marL="822960" marR="0" lvl="4" indent="-236538" algn="l" defTabSz="914400" rtl="0" eaLnBrk="1" fontAlgn="auto" latinLnBrk="0" hangingPunct="1">
                        <a:lnSpc>
                          <a:spcPts val="3000"/>
                        </a:lnSpc>
                        <a:spcBef>
                          <a:spcPts val="0"/>
                        </a:spcBef>
                        <a:spcAft>
                          <a:spcPts val="0"/>
                        </a:spcAft>
                        <a:buClrTx/>
                        <a:buSzPct val="50000"/>
                        <a:buFont typeface="Wingdings" pitchFamily="2" charset="2"/>
                        <a:buChar char="q"/>
                        <a:tabLst/>
                        <a:defRPr/>
                      </a:pPr>
                      <a:r>
                        <a:rPr lang="en-US" sz="2400" dirty="0"/>
                        <a:t>Look at Overall Plan Rating to find 5-Star plans</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07585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descr="Table describing when you can leave a Medicare Advantage (MA) plan. Details are included in the speakers' notes."/>
          <p:cNvGraphicFramePr>
            <a:graphicFrameLocks noGrp="1"/>
          </p:cNvGraphicFramePr>
          <p:nvPr>
            <p:extLst>
              <p:ext uri="{D42A27DB-BD31-4B8C-83A1-F6EECF244321}">
                <p14:modId xmlns:p14="http://schemas.microsoft.com/office/powerpoint/2010/main" val="2278247343"/>
              </p:ext>
            </p:extLst>
          </p:nvPr>
        </p:nvGraphicFramePr>
        <p:xfrm>
          <a:off x="938422" y="0"/>
          <a:ext cx="10378762" cy="6858000"/>
        </p:xfrm>
        <a:graphic>
          <a:graphicData uri="http://schemas.openxmlformats.org/drawingml/2006/table">
            <a:tbl>
              <a:tblPr firstRow="1" bandRow="1">
                <a:tableStyleId>{5C22544A-7EE6-4342-B048-85BDC9FD1C3A}</a:tableStyleId>
              </a:tblPr>
              <a:tblGrid>
                <a:gridCol w="2276080">
                  <a:extLst>
                    <a:ext uri="{9D8B030D-6E8A-4147-A177-3AD203B41FA5}">
                      <a16:colId xmlns:a16="http://schemas.microsoft.com/office/drawing/2014/main" val="20000"/>
                    </a:ext>
                  </a:extLst>
                </a:gridCol>
                <a:gridCol w="8102682">
                  <a:extLst>
                    <a:ext uri="{9D8B030D-6E8A-4147-A177-3AD203B41FA5}">
                      <a16:colId xmlns:a16="http://schemas.microsoft.com/office/drawing/2014/main" val="20001"/>
                    </a:ext>
                  </a:extLst>
                </a:gridCol>
              </a:tblGrid>
              <a:tr h="646272">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u="none" strike="noStrike" kern="1200" cap="none" spc="0" normalizeH="0" baseline="0" noProof="0" dirty="0">
                          <a:ln>
                            <a:noFill/>
                          </a:ln>
                          <a:effectLst/>
                          <a:uLnTx/>
                          <a:uFillTx/>
                        </a:rPr>
                        <a:t>Medicare Advantage Open Enrollment Period</a:t>
                      </a:r>
                      <a:endParaRPr lang="en-US" sz="3200" dirty="0">
                        <a:solidFill>
                          <a:schemeClr val="tx1"/>
                        </a:solidFill>
                      </a:endParaRPr>
                    </a:p>
                  </a:txBody>
                  <a:tcPr marL="80398" marR="80398" marT="40199" marB="40199" anchor="ctr"/>
                </a:tc>
                <a:tc hMerge="1">
                  <a:txBody>
                    <a:bodyPr/>
                    <a:lstStyle/>
                    <a:p>
                      <a:pPr marL="228600" marR="0" lvl="1" indent="-228600" algn="l" defTabSz="914400" rtl="0" eaLnBrk="1" fontAlgn="base" latinLnBrk="0" hangingPunct="1">
                        <a:lnSpc>
                          <a:spcPct val="100000"/>
                        </a:lnSpc>
                        <a:spcBef>
                          <a:spcPct val="0"/>
                        </a:spcBef>
                        <a:spcAft>
                          <a:spcPct val="0"/>
                        </a:spcAft>
                        <a:buClrTx/>
                        <a:buSzTx/>
                        <a:buFont typeface="Wingdings" pitchFamily="2" charset="2"/>
                        <a:buChar char="§"/>
                        <a:tabLst/>
                        <a:defRPr/>
                      </a:pPr>
                      <a:endParaRPr lang="en-US" sz="2400" b="0"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0"/>
                  </a:ext>
                </a:extLst>
              </a:tr>
              <a:tr h="3581658">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400" kern="1200" dirty="0"/>
                        <a:t>January</a:t>
                      </a:r>
                      <a:r>
                        <a:rPr lang="en-US" sz="2400" kern="1200" baseline="0" dirty="0"/>
                        <a:t> 1 –    March 31</a:t>
                      </a:r>
                      <a:endParaRPr lang="en-US" sz="2400" kern="1200" dirty="0"/>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2100" kern="1200" dirty="0"/>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2100" b="1" kern="1200" dirty="0">
                        <a:solidFill>
                          <a:schemeClr val="dk1"/>
                        </a:solidFill>
                        <a:latin typeface="+mn-lt"/>
                        <a:ea typeface="+mn-ea"/>
                        <a:cs typeface="+mn-cs"/>
                      </a:endParaRPr>
                    </a:p>
                  </a:txBody>
                  <a:tcPr marL="80398" marR="80398" marT="40199" marB="40199"/>
                </a:tc>
                <a:tc>
                  <a:txBody>
                    <a:bodyPr/>
                    <a:lstStyle/>
                    <a:p>
                      <a:pPr marL="288925" marR="0" lvl="2" indent="-288925"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400" kern="1200" baseline="0" dirty="0"/>
                        <a:t>You can leave a Medicare Advantage Plan, and…</a:t>
                      </a:r>
                    </a:p>
                    <a:p>
                      <a:pPr marL="288925" indent="-288925">
                        <a:lnSpc>
                          <a:spcPct val="100000"/>
                        </a:lnSpc>
                        <a:spcBef>
                          <a:spcPts val="600"/>
                        </a:spcBef>
                        <a:buFont typeface="Wingdings" pitchFamily="2" charset="2"/>
                        <a:buChar char="§"/>
                      </a:pPr>
                      <a:r>
                        <a:rPr lang="en-US" sz="2400" kern="1200" baseline="0" dirty="0"/>
                        <a:t>Go back to Original Medicare</a:t>
                      </a:r>
                    </a:p>
                    <a:p>
                      <a:pPr marL="548640" indent="-228600">
                        <a:lnSpc>
                          <a:spcPct val="100000"/>
                        </a:lnSpc>
                        <a:spcBef>
                          <a:spcPts val="600"/>
                        </a:spcBef>
                        <a:buFont typeface="Arial" pitchFamily="34" charset="0"/>
                        <a:buChar char="•"/>
                      </a:pPr>
                      <a:r>
                        <a:rPr lang="en-US" sz="2000" kern="1200" baseline="0" dirty="0"/>
                        <a:t>Coverage begins the first of the month after you leave MA plan </a:t>
                      </a:r>
                    </a:p>
                    <a:p>
                      <a:pPr marL="548640" indent="-228600">
                        <a:lnSpc>
                          <a:spcPct val="100000"/>
                        </a:lnSpc>
                        <a:spcBef>
                          <a:spcPts val="600"/>
                        </a:spcBef>
                        <a:buFont typeface="Arial" pitchFamily="34" charset="0"/>
                        <a:buChar char="•"/>
                      </a:pPr>
                      <a:r>
                        <a:rPr lang="en-US" sz="2000" kern="1200" baseline="0" dirty="0"/>
                        <a:t>I</a:t>
                      </a:r>
                      <a:r>
                        <a:rPr lang="en-US" sz="2000" kern="1200" dirty="0"/>
                        <a:t>f you make this change, you </a:t>
                      </a:r>
                      <a:r>
                        <a:rPr lang="en-US" sz="2000" kern="1200" baseline="0" dirty="0"/>
                        <a:t>also may join a Part D Plan to add drug coverage </a:t>
                      </a:r>
                    </a:p>
                    <a:p>
                      <a:pPr marL="858838" lvl="1" indent="-336550">
                        <a:lnSpc>
                          <a:spcPct val="100000"/>
                        </a:lnSpc>
                        <a:spcBef>
                          <a:spcPts val="600"/>
                        </a:spcBef>
                        <a:buSzPct val="50000"/>
                        <a:buFont typeface="Wingdings" panose="05000000000000000000" pitchFamily="2" charset="2"/>
                        <a:buChar char="q"/>
                      </a:pPr>
                      <a:r>
                        <a:rPr lang="en-US" sz="2000" kern="1200" baseline="0" dirty="0"/>
                        <a:t>Drug coverage begins first of the month after the plan gets enrollment form</a:t>
                      </a:r>
                    </a:p>
                    <a:p>
                      <a:pPr marL="288925" lvl="0" indent="-288925" algn="l" defTabSz="914400" rtl="0" eaLnBrk="1" latinLnBrk="0" hangingPunct="1">
                        <a:lnSpc>
                          <a:spcPct val="100000"/>
                        </a:lnSpc>
                        <a:spcBef>
                          <a:spcPts val="600"/>
                        </a:spcBef>
                        <a:buFont typeface="Wingdings" pitchFamily="2" charset="2"/>
                        <a:buChar char="§"/>
                      </a:pPr>
                      <a:r>
                        <a:rPr lang="en-US" sz="2400" kern="1200" baseline="0" dirty="0"/>
                        <a:t>Join a different Medicare Advantage Plan</a:t>
                      </a:r>
                    </a:p>
                    <a:p>
                      <a:pPr marL="746125" marR="0" lvl="1" indent="-288925" algn="l" defTabSz="914400" rtl="0" eaLnBrk="1" fontAlgn="auto" latinLnBrk="0" hangingPunct="1">
                        <a:lnSpc>
                          <a:spcPct val="100000"/>
                        </a:lnSpc>
                        <a:spcBef>
                          <a:spcPts val="600"/>
                        </a:spcBef>
                        <a:spcAft>
                          <a:spcPts val="0"/>
                        </a:spcAft>
                        <a:buClrTx/>
                        <a:buSzTx/>
                        <a:buFont typeface="Wingdings" pitchFamily="2" charset="2"/>
                        <a:buChar char="§"/>
                        <a:tabLst/>
                        <a:defRPr/>
                      </a:pPr>
                      <a:r>
                        <a:rPr lang="en-US" sz="2000" kern="1200" baseline="0" dirty="0"/>
                        <a:t>Coverage begins the first of the month after you leave MA plan </a:t>
                      </a:r>
                    </a:p>
                  </a:txBody>
                  <a:tcPr marL="80398" marR="80398" marT="40199" marB="40199"/>
                </a:tc>
                <a:extLst>
                  <a:ext uri="{0D108BD9-81ED-4DB2-BD59-A6C34878D82A}">
                    <a16:rowId xmlns:a16="http://schemas.microsoft.com/office/drawing/2014/main" val="10001"/>
                  </a:ext>
                </a:extLst>
              </a:tr>
              <a:tr h="2630070">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400" b="0" kern="1200" dirty="0">
                          <a:solidFill>
                            <a:schemeClr val="dk1"/>
                          </a:solidFill>
                          <a:latin typeface="+mn-lt"/>
                          <a:ea typeface="+mn-ea"/>
                          <a:cs typeface="+mn-cs"/>
                        </a:rPr>
                        <a:t>Newly MA Eligible Beneficiaries</a:t>
                      </a:r>
                    </a:p>
                  </a:txBody>
                  <a:tcPr marL="80398" marR="80398" marT="40199" marB="40199"/>
                </a:tc>
                <a:tc>
                  <a:txBody>
                    <a:bodyPr/>
                    <a:lstStyle/>
                    <a:p>
                      <a:pPr marL="288925" lvl="0" indent="-288925" algn="l" defTabSz="914400" rtl="0" eaLnBrk="1" latinLnBrk="0" hangingPunct="1">
                        <a:lnSpc>
                          <a:spcPct val="100000"/>
                        </a:lnSpc>
                        <a:spcBef>
                          <a:spcPts val="600"/>
                        </a:spcBef>
                        <a:buFont typeface="Wingdings" pitchFamily="2" charset="2"/>
                        <a:buChar char="§"/>
                      </a:pPr>
                      <a:r>
                        <a:rPr lang="en-US" sz="2400" b="0" dirty="0">
                          <a:solidFill>
                            <a:schemeClr val="tx1"/>
                          </a:solidFill>
                        </a:rPr>
                        <a:t>If </a:t>
                      </a:r>
                      <a:r>
                        <a:rPr lang="en-US" sz="2400" b="0">
                          <a:solidFill>
                            <a:schemeClr val="tx1"/>
                          </a:solidFill>
                        </a:rPr>
                        <a:t>you enrolled in </a:t>
                      </a:r>
                      <a:r>
                        <a:rPr lang="en-US" sz="2400" b="0" dirty="0">
                          <a:solidFill>
                            <a:schemeClr val="tx1"/>
                          </a:solidFill>
                        </a:rPr>
                        <a:t>a Medicare Advantage plan when first enrolled in Part A &amp; B you are given an Open Enrollment opportunity</a:t>
                      </a:r>
                    </a:p>
                    <a:p>
                      <a:pPr marL="746125" lvl="1" indent="-288925" algn="l" defTabSz="914400" rtl="0" eaLnBrk="1" latinLnBrk="0" hangingPunct="1">
                        <a:lnSpc>
                          <a:spcPct val="100000"/>
                        </a:lnSpc>
                        <a:spcBef>
                          <a:spcPts val="600"/>
                        </a:spcBef>
                        <a:buFont typeface="Wingdings" pitchFamily="2" charset="2"/>
                        <a:buChar char="§"/>
                      </a:pPr>
                      <a:r>
                        <a:rPr lang="en-US" sz="2000" b="0" dirty="0">
                          <a:solidFill>
                            <a:schemeClr val="tx1"/>
                          </a:solidFill>
                        </a:rPr>
                        <a:t>OEP opportunity lasts 3 months following both Part A &amp; Part B entitlement date</a:t>
                      </a:r>
                    </a:p>
                    <a:p>
                      <a:pPr marL="746125" lvl="1" indent="-288925" algn="l" defTabSz="914400" rtl="0" eaLnBrk="1" latinLnBrk="0" hangingPunct="1">
                        <a:lnSpc>
                          <a:spcPct val="100000"/>
                        </a:lnSpc>
                        <a:spcBef>
                          <a:spcPts val="600"/>
                        </a:spcBef>
                        <a:buFont typeface="Wingdings" pitchFamily="2" charset="2"/>
                        <a:buChar char="§"/>
                      </a:pPr>
                      <a:r>
                        <a:rPr lang="en-US" sz="2000" b="0" dirty="0">
                          <a:solidFill>
                            <a:schemeClr val="tx1"/>
                          </a:solidFill>
                        </a:rPr>
                        <a:t>3-month period is based on Part A &amp; Part B entitlement date, not Medicare Advantage effective date</a:t>
                      </a:r>
                    </a:p>
                  </a:txBody>
                  <a:tcPr marL="80398" marR="80398" marT="40199" marB="40199"/>
                </a:tc>
                <a:extLst>
                  <a:ext uri="{0D108BD9-81ED-4DB2-BD59-A6C34878D82A}">
                    <a16:rowId xmlns:a16="http://schemas.microsoft.com/office/drawing/2014/main" val="62540614"/>
                  </a:ext>
                </a:extLst>
              </a:tr>
            </a:tbl>
          </a:graphicData>
        </a:graphic>
      </p:graphicFrame>
    </p:spTree>
    <p:extLst>
      <p:ext uri="{BB962C8B-B14F-4D97-AF65-F5344CB8AC3E}">
        <p14:creationId xmlns:p14="http://schemas.microsoft.com/office/powerpoint/2010/main" val="1974755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41623"/>
          </a:xfrm>
        </p:spPr>
        <p:txBody>
          <a:bodyPr>
            <a:normAutofit/>
          </a:bodyPr>
          <a:lstStyle/>
          <a:p>
            <a:r>
              <a:rPr lang="en-US" sz="4000" dirty="0">
                <a:cs typeface="Arial" charset="0"/>
              </a:rPr>
              <a:t>Other Types of Medicare Health Plans</a:t>
            </a:r>
            <a:endParaRPr lang="en-US" sz="4000" dirty="0"/>
          </a:p>
        </p:txBody>
      </p:sp>
      <p:sp>
        <p:nvSpPr>
          <p:cNvPr id="3" name="Content Placeholder 2"/>
          <p:cNvSpPr>
            <a:spLocks noGrp="1"/>
          </p:cNvSpPr>
          <p:nvPr>
            <p:ph idx="1"/>
          </p:nvPr>
        </p:nvSpPr>
        <p:spPr>
          <a:xfrm>
            <a:off x="1295400" y="1734208"/>
            <a:ext cx="9601200" cy="4193626"/>
          </a:xfrm>
        </p:spPr>
        <p:txBody>
          <a:bodyPr/>
          <a:lstStyle/>
          <a:p>
            <a:r>
              <a:rPr lang="en-US" sz="2800" b="1" dirty="0"/>
              <a:t>Other types of Medicare health plans </a:t>
            </a:r>
          </a:p>
          <a:p>
            <a:pPr lvl="1"/>
            <a:r>
              <a:rPr lang="en-US" sz="2800" dirty="0"/>
              <a:t>Not Medicare Advantage Plans</a:t>
            </a:r>
          </a:p>
          <a:p>
            <a:pPr lvl="2"/>
            <a:r>
              <a:rPr lang="en-US" sz="2800" dirty="0"/>
              <a:t>Medicare Cost Plans</a:t>
            </a:r>
          </a:p>
          <a:p>
            <a:pPr lvl="2"/>
            <a:r>
              <a:rPr lang="en-US" sz="2800" dirty="0"/>
              <a:t>Demonstrations and Pilot Programs</a:t>
            </a:r>
          </a:p>
          <a:p>
            <a:pPr lvl="2"/>
            <a:r>
              <a:rPr lang="en-US" sz="2800" dirty="0"/>
              <a:t>Programs of All-inclusive Care for the Elderly (PACE)</a:t>
            </a:r>
          </a:p>
          <a:p>
            <a:r>
              <a:rPr lang="en-US" sz="2800" b="1" dirty="0"/>
              <a:t>Only available in certain areas</a:t>
            </a:r>
          </a:p>
          <a:p>
            <a:endParaRPr lang="en-US" dirty="0"/>
          </a:p>
        </p:txBody>
      </p:sp>
    </p:spTree>
    <p:extLst>
      <p:ext uri="{BB962C8B-B14F-4D97-AF65-F5344CB8AC3E}">
        <p14:creationId xmlns:p14="http://schemas.microsoft.com/office/powerpoint/2010/main" val="3576007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94326"/>
          </a:xfrm>
        </p:spPr>
        <p:txBody>
          <a:bodyPr>
            <a:normAutofit/>
          </a:bodyPr>
          <a:lstStyle/>
          <a:p>
            <a:r>
              <a:rPr lang="en-US" sz="3600" dirty="0"/>
              <a:t>Medicare Prescription Drug Coverage</a:t>
            </a:r>
          </a:p>
        </p:txBody>
      </p:sp>
      <p:sp>
        <p:nvSpPr>
          <p:cNvPr id="3" name="Content Placeholder 2"/>
          <p:cNvSpPr>
            <a:spLocks noGrp="1"/>
          </p:cNvSpPr>
          <p:nvPr>
            <p:ph idx="1"/>
          </p:nvPr>
        </p:nvSpPr>
        <p:spPr>
          <a:xfrm>
            <a:off x="1295400" y="1545021"/>
            <a:ext cx="9601200" cy="4246179"/>
          </a:xfrm>
        </p:spPr>
        <p:txBody>
          <a:bodyPr>
            <a:normAutofit/>
          </a:bodyPr>
          <a:lstStyle/>
          <a:p>
            <a:r>
              <a:rPr lang="en-US" sz="2800" b="1" dirty="0"/>
              <a:t>What is Part D?</a:t>
            </a:r>
          </a:p>
          <a:p>
            <a:r>
              <a:rPr lang="en-US" sz="2800" b="1" dirty="0"/>
              <a:t>Part D benefits and costs</a:t>
            </a:r>
          </a:p>
          <a:p>
            <a:r>
              <a:rPr lang="en-US" sz="2800" b="1" dirty="0"/>
              <a:t>Who can join</a:t>
            </a:r>
          </a:p>
          <a:p>
            <a:r>
              <a:rPr lang="en-US" sz="2800" b="1" dirty="0"/>
              <a:t>When to join and switch plans</a:t>
            </a:r>
          </a:p>
          <a:p>
            <a:r>
              <a:rPr lang="en-US" sz="2800" b="1" dirty="0"/>
              <a:t>Part D covered drugs</a:t>
            </a:r>
          </a:p>
          <a:p>
            <a:pPr lvl="1"/>
            <a:r>
              <a:rPr lang="en-US" sz="2800" dirty="0"/>
              <a:t>Drugs not covered</a:t>
            </a:r>
          </a:p>
          <a:p>
            <a:r>
              <a:rPr lang="en-US" sz="2800" b="1" dirty="0"/>
              <a:t>Access to covered drugs</a:t>
            </a:r>
          </a:p>
          <a:p>
            <a:endParaRPr lang="en-US" dirty="0"/>
          </a:p>
        </p:txBody>
      </p:sp>
    </p:spTree>
    <p:extLst>
      <p:ext uri="{BB962C8B-B14F-4D97-AF65-F5344CB8AC3E}">
        <p14:creationId xmlns:p14="http://schemas.microsoft.com/office/powerpoint/2010/main" val="2105825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409904"/>
            <a:ext cx="9601200" cy="1198180"/>
          </a:xfrm>
        </p:spPr>
        <p:txBody>
          <a:bodyPr>
            <a:normAutofit/>
          </a:bodyPr>
          <a:lstStyle/>
          <a:p>
            <a:r>
              <a:rPr lang="en-US" sz="3600" dirty="0"/>
              <a:t>Medicare Prescription Drug </a:t>
            </a:r>
            <a:br>
              <a:rPr lang="en-US" sz="3600" dirty="0"/>
            </a:br>
            <a:r>
              <a:rPr lang="en-US" sz="3600" dirty="0"/>
              <a:t>Coverage – cont’d</a:t>
            </a:r>
          </a:p>
        </p:txBody>
      </p:sp>
      <p:sp>
        <p:nvSpPr>
          <p:cNvPr id="3" name="Content Placeholder 2"/>
          <p:cNvSpPr>
            <a:spLocks noGrp="1"/>
          </p:cNvSpPr>
          <p:nvPr>
            <p:ph idx="1"/>
          </p:nvPr>
        </p:nvSpPr>
        <p:spPr>
          <a:xfrm>
            <a:off x="1295400" y="1828800"/>
            <a:ext cx="9601200" cy="4051737"/>
          </a:xfrm>
        </p:spPr>
        <p:txBody>
          <a:bodyPr>
            <a:normAutofit fontScale="92500" lnSpcReduction="20000"/>
          </a:bodyPr>
          <a:lstStyle/>
          <a:p>
            <a:r>
              <a:rPr lang="en-US" sz="2400" b="1" dirty="0"/>
              <a:t>Also called Medicare Part D	</a:t>
            </a:r>
          </a:p>
          <a:p>
            <a:r>
              <a:rPr lang="en-US" sz="2400" b="1" dirty="0"/>
              <a:t>Prescription drug plans approved by Medicare</a:t>
            </a:r>
          </a:p>
          <a:p>
            <a:r>
              <a:rPr lang="en-US" sz="2400" b="1" dirty="0"/>
              <a:t>Run by private companies</a:t>
            </a:r>
          </a:p>
          <a:p>
            <a:r>
              <a:rPr lang="en-US" sz="2400" b="1" dirty="0"/>
              <a:t>Available to everyone with Medicare</a:t>
            </a:r>
          </a:p>
          <a:p>
            <a:r>
              <a:rPr lang="en-US" sz="2400" b="1" dirty="0"/>
              <a:t>Must be enrolled in a plan to get coverage</a:t>
            </a:r>
          </a:p>
          <a:p>
            <a:r>
              <a:rPr lang="en-US" sz="2400" b="1" dirty="0"/>
              <a:t>Two sources of coverage</a:t>
            </a:r>
          </a:p>
          <a:p>
            <a:pPr lvl="1"/>
            <a:r>
              <a:rPr lang="en-US" sz="2400" dirty="0"/>
              <a:t>Medicare Prescription Drug Plans (PDPs)</a:t>
            </a:r>
          </a:p>
          <a:p>
            <a:pPr lvl="1"/>
            <a:r>
              <a:rPr lang="en-US" sz="2400" dirty="0"/>
              <a:t>Medicare Advantage Plans with Rx coverage (MA-PDs)</a:t>
            </a:r>
          </a:p>
          <a:p>
            <a:pPr lvl="2"/>
            <a:r>
              <a:rPr lang="en-US" sz="2400" dirty="0"/>
              <a:t>And other Medicare health plans with Rx coverage </a:t>
            </a:r>
          </a:p>
          <a:p>
            <a:endParaRPr lang="en-US" dirty="0"/>
          </a:p>
        </p:txBody>
      </p:sp>
    </p:spTree>
    <p:extLst>
      <p:ext uri="{BB962C8B-B14F-4D97-AF65-F5344CB8AC3E}">
        <p14:creationId xmlns:p14="http://schemas.microsoft.com/office/powerpoint/2010/main" val="3263609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678561"/>
          </a:xfrm>
        </p:spPr>
        <p:txBody>
          <a:bodyPr>
            <a:normAutofit/>
          </a:bodyPr>
          <a:lstStyle/>
          <a:p>
            <a:r>
              <a:rPr lang="en-US" sz="4000" dirty="0"/>
              <a:t>Medicare Drug Plan Costs</a:t>
            </a:r>
          </a:p>
        </p:txBody>
      </p:sp>
      <p:sp>
        <p:nvSpPr>
          <p:cNvPr id="3" name="Content Placeholder 2"/>
          <p:cNvSpPr>
            <a:spLocks noGrp="1"/>
          </p:cNvSpPr>
          <p:nvPr>
            <p:ph idx="1"/>
          </p:nvPr>
        </p:nvSpPr>
        <p:spPr>
          <a:xfrm>
            <a:off x="1295400" y="1466193"/>
            <a:ext cx="9601200" cy="4693975"/>
          </a:xfrm>
        </p:spPr>
        <p:txBody>
          <a:bodyPr>
            <a:normAutofit fontScale="92500" lnSpcReduction="10000"/>
          </a:bodyPr>
          <a:lstStyle/>
          <a:p>
            <a:r>
              <a:rPr lang="en-US" sz="2800" b="1" dirty="0"/>
              <a:t>Costs vary by plan</a:t>
            </a:r>
          </a:p>
          <a:p>
            <a:r>
              <a:rPr lang="en-US" sz="2800" b="1" dirty="0"/>
              <a:t>In 2023, most people will pay</a:t>
            </a:r>
          </a:p>
          <a:p>
            <a:pPr lvl="1"/>
            <a:r>
              <a:rPr lang="en-US" sz="2800" dirty="0"/>
              <a:t>A monthly premium</a:t>
            </a:r>
          </a:p>
          <a:p>
            <a:pPr lvl="1"/>
            <a:r>
              <a:rPr lang="en-US" sz="2800" dirty="0"/>
              <a:t>A yearly deductible</a:t>
            </a:r>
          </a:p>
          <a:p>
            <a:pPr lvl="1"/>
            <a:r>
              <a:rPr lang="en-US" sz="2800" dirty="0"/>
              <a:t>Copayments or coinsurance</a:t>
            </a:r>
          </a:p>
          <a:p>
            <a:pPr lvl="1"/>
            <a:r>
              <a:rPr lang="en-US" sz="2800" dirty="0"/>
              <a:t>Reach a coverage gap once you and plan have paid $4,660 on covered drugs</a:t>
            </a:r>
          </a:p>
          <a:p>
            <a:pPr lvl="1"/>
            <a:r>
              <a:rPr lang="en-US" sz="2800" dirty="0"/>
              <a:t>25% for covered brand-name drugs in coverage gap </a:t>
            </a:r>
          </a:p>
          <a:p>
            <a:pPr lvl="1"/>
            <a:r>
              <a:rPr lang="en-US" sz="2800" dirty="0"/>
              <a:t>25% for covered generic drugs in coverage gap </a:t>
            </a:r>
          </a:p>
          <a:p>
            <a:pPr lvl="1"/>
            <a:r>
              <a:rPr lang="en-US" sz="2800" dirty="0"/>
              <a:t>Very little after spending $6,620 out-of-pocket</a:t>
            </a:r>
          </a:p>
          <a:p>
            <a:endParaRPr lang="en-US" dirty="0"/>
          </a:p>
        </p:txBody>
      </p:sp>
    </p:spTree>
    <p:extLst>
      <p:ext uri="{BB962C8B-B14F-4D97-AF65-F5344CB8AC3E}">
        <p14:creationId xmlns:p14="http://schemas.microsoft.com/office/powerpoint/2010/main" val="2204103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83780"/>
            <a:ext cx="9601200" cy="747604"/>
          </a:xfrm>
        </p:spPr>
        <p:txBody>
          <a:bodyPr>
            <a:normAutofit/>
          </a:bodyPr>
          <a:lstStyle/>
          <a:p>
            <a:r>
              <a:rPr lang="en-US" sz="4000" dirty="0"/>
              <a:t>Standard Structure in 2025</a:t>
            </a:r>
          </a:p>
        </p:txBody>
      </p:sp>
      <p:graphicFrame>
        <p:nvGraphicFramePr>
          <p:cNvPr id="4" name="Table 3" descr="Table describing standard drug plan structure in 2014. Details are included in the speakers' notes."/>
          <p:cNvGraphicFramePr>
            <a:graphicFrameLocks noGrp="1"/>
          </p:cNvGraphicFramePr>
          <p:nvPr>
            <p:extLst>
              <p:ext uri="{D42A27DB-BD31-4B8C-83A1-F6EECF244321}">
                <p14:modId xmlns:p14="http://schemas.microsoft.com/office/powerpoint/2010/main" val="277462843"/>
              </p:ext>
            </p:extLst>
          </p:nvPr>
        </p:nvGraphicFramePr>
        <p:xfrm>
          <a:off x="878437" y="1173273"/>
          <a:ext cx="10435126" cy="5167756"/>
        </p:xfrm>
        <a:graphic>
          <a:graphicData uri="http://schemas.openxmlformats.org/drawingml/2006/table">
            <a:tbl>
              <a:tblPr>
                <a:effectLst>
                  <a:outerShdw blurRad="50800" dist="76200" dir="2700000" algn="tl" rotWithShape="0">
                    <a:prstClr val="black">
                      <a:alpha val="40000"/>
                    </a:prstClr>
                  </a:outerShdw>
                </a:effectLst>
              </a:tblPr>
              <a:tblGrid>
                <a:gridCol w="1754579">
                  <a:extLst>
                    <a:ext uri="{9D8B030D-6E8A-4147-A177-3AD203B41FA5}">
                      <a16:colId xmlns:a16="http://schemas.microsoft.com/office/drawing/2014/main" val="20000"/>
                    </a:ext>
                  </a:extLst>
                </a:gridCol>
                <a:gridCol w="2493350">
                  <a:extLst>
                    <a:ext uri="{9D8B030D-6E8A-4147-A177-3AD203B41FA5}">
                      <a16:colId xmlns:a16="http://schemas.microsoft.com/office/drawing/2014/main" val="20001"/>
                    </a:ext>
                  </a:extLst>
                </a:gridCol>
                <a:gridCol w="3944133">
                  <a:extLst>
                    <a:ext uri="{9D8B030D-6E8A-4147-A177-3AD203B41FA5}">
                      <a16:colId xmlns:a16="http://schemas.microsoft.com/office/drawing/2014/main" val="20002"/>
                    </a:ext>
                  </a:extLst>
                </a:gridCol>
                <a:gridCol w="2243064">
                  <a:extLst>
                    <a:ext uri="{9D8B030D-6E8A-4147-A177-3AD203B41FA5}">
                      <a16:colId xmlns:a16="http://schemas.microsoft.com/office/drawing/2014/main" val="20003"/>
                    </a:ext>
                  </a:extLst>
                </a:gridCol>
              </a:tblGrid>
              <a:tr h="608432">
                <a:tc gridSpan="4">
                  <a:txBody>
                    <a:bodyPr/>
                    <a:lstStyle/>
                    <a:p>
                      <a:pPr marL="111125" marR="0" indent="0">
                        <a:lnSpc>
                          <a:spcPct val="100000"/>
                        </a:lnSpc>
                        <a:spcBef>
                          <a:spcPts val="0"/>
                        </a:spcBef>
                        <a:spcAft>
                          <a:spcPts val="600"/>
                        </a:spcAft>
                      </a:pPr>
                      <a:r>
                        <a:rPr lang="en-US" sz="1800" b="1" spc="-40" baseline="0" dirty="0">
                          <a:solidFill>
                            <a:schemeClr val="tx1"/>
                          </a:solidFill>
                          <a:latin typeface="Calibri"/>
                          <a:ea typeface="Calibri"/>
                          <a:cs typeface="Times New Roman"/>
                        </a:rPr>
                        <a:t>Example:  Ms. Smith joins the ABC Prescription Drug Plan. Her coverage begins on January 1, 2023. She doesn’t get Extra Help and uses her Medicare drug plan membership card when she buys prescriptions.  </a:t>
                      </a:r>
                      <a:endParaRPr lang="en-US" sz="1800" spc="-40" baseline="0" dirty="0">
                        <a:solidFill>
                          <a:schemeClr val="tx1"/>
                        </a:solidFill>
                        <a:latin typeface="Calibri"/>
                        <a:ea typeface="Calibri"/>
                        <a:cs typeface="Times New Roman"/>
                      </a:endParaRP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64434">
                <a:tc gridSpan="4">
                  <a:txBody>
                    <a:bodyPr/>
                    <a:lstStyle/>
                    <a:p>
                      <a:pPr marL="0" marR="0">
                        <a:lnSpc>
                          <a:spcPct val="115000"/>
                        </a:lnSpc>
                        <a:spcBef>
                          <a:spcPts val="0"/>
                        </a:spcBef>
                        <a:spcAft>
                          <a:spcPts val="1000"/>
                        </a:spcAft>
                      </a:pPr>
                      <a:r>
                        <a:rPr lang="en-US" sz="1800" b="1" dirty="0">
                          <a:solidFill>
                            <a:schemeClr val="tx1"/>
                          </a:solidFill>
                          <a:latin typeface="Calibri"/>
                          <a:ea typeface="Calibri"/>
                          <a:cs typeface="Times New Roman"/>
                        </a:rPr>
                        <a:t>Monthly Premium – Ms. Smith pays a monthly premium throughout the year. </a:t>
                      </a: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C0F1">
                        <a:alpha val="65000"/>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119782">
                <a:tc>
                  <a:txBody>
                    <a:bodyPr/>
                    <a:lstStyle/>
                    <a:p>
                      <a:pPr marL="342900" marR="0" lvl="0" indent="-342900">
                        <a:lnSpc>
                          <a:spcPct val="115000"/>
                        </a:lnSpc>
                        <a:spcBef>
                          <a:spcPts val="0"/>
                        </a:spcBef>
                        <a:spcAft>
                          <a:spcPts val="1000"/>
                        </a:spcAft>
                        <a:buFont typeface="+mj-lt"/>
                        <a:buAutoNum type="arabicPeriod"/>
                        <a:tabLst>
                          <a:tab pos="457200" algn="l"/>
                        </a:tabLst>
                      </a:pPr>
                      <a:r>
                        <a:rPr lang="en-US" sz="1800" b="1" dirty="0">
                          <a:solidFill>
                            <a:schemeClr val="tx1"/>
                          </a:solidFill>
                          <a:latin typeface="Calibri"/>
                          <a:ea typeface="Calibri"/>
                          <a:cs typeface="Times New Roman"/>
                        </a:rPr>
                        <a:t>Yearly deductible</a:t>
                      </a:r>
                    </a:p>
                    <a:p>
                      <a:pPr marL="0" marR="0" algn="ctr">
                        <a:lnSpc>
                          <a:spcPct val="115000"/>
                        </a:lnSpc>
                        <a:spcBef>
                          <a:spcPts val="0"/>
                        </a:spcBef>
                        <a:spcAft>
                          <a:spcPts val="1000"/>
                        </a:spcAft>
                      </a:pPr>
                      <a:r>
                        <a:rPr lang="en-US" sz="1800" b="1" dirty="0">
                          <a:solidFill>
                            <a:schemeClr val="tx1"/>
                          </a:solidFill>
                          <a:latin typeface="Calibri"/>
                          <a:ea typeface="Calibri"/>
                          <a:cs typeface="Times New Roman"/>
                        </a:rPr>
                        <a:t> </a:t>
                      </a: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C0F1">
                        <a:alpha val="65000"/>
                      </a:srgbClr>
                    </a:solidFill>
                  </a:tcPr>
                </a:tc>
                <a:tc>
                  <a:txBody>
                    <a:bodyPr/>
                    <a:lstStyle/>
                    <a:p>
                      <a:pPr marL="342900" marR="0" indent="-342900">
                        <a:lnSpc>
                          <a:spcPct val="115000"/>
                        </a:lnSpc>
                        <a:spcBef>
                          <a:spcPts val="0"/>
                        </a:spcBef>
                        <a:spcAft>
                          <a:spcPts val="1000"/>
                        </a:spcAft>
                        <a:buFont typeface="+mj-lt"/>
                        <a:buAutoNum type="arabicPeriod" startAt="2"/>
                      </a:pPr>
                      <a:r>
                        <a:rPr lang="en-US" sz="1800" b="1" dirty="0">
                          <a:solidFill>
                            <a:schemeClr val="tx1"/>
                          </a:solidFill>
                          <a:latin typeface="Calibri"/>
                          <a:ea typeface="Calibri"/>
                          <a:cs typeface="Times New Roman"/>
                        </a:rPr>
                        <a:t>Copayment or</a:t>
                      </a:r>
                      <a:r>
                        <a:rPr lang="en-US" sz="1800" b="1" baseline="0" dirty="0">
                          <a:solidFill>
                            <a:schemeClr val="tx1"/>
                          </a:solidFill>
                          <a:latin typeface="Calibri"/>
                          <a:ea typeface="Calibri"/>
                          <a:cs typeface="Times New Roman"/>
                        </a:rPr>
                        <a:t>  c</a:t>
                      </a:r>
                      <a:r>
                        <a:rPr lang="en-US" sz="1800" b="1" dirty="0">
                          <a:solidFill>
                            <a:schemeClr val="tx1"/>
                          </a:solidFill>
                          <a:latin typeface="Calibri"/>
                          <a:ea typeface="Calibri"/>
                          <a:cs typeface="Times New Roman"/>
                        </a:rPr>
                        <a:t>oinsurance (what you pay at the pharmacy)</a:t>
                      </a: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C0F1">
                        <a:alpha val="65000"/>
                      </a:srgbClr>
                    </a:solidFill>
                  </a:tcPr>
                </a:tc>
                <a:tc>
                  <a:txBody>
                    <a:bodyPr/>
                    <a:lstStyle/>
                    <a:p>
                      <a:pPr marL="0" marR="0">
                        <a:lnSpc>
                          <a:spcPct val="115000"/>
                        </a:lnSpc>
                        <a:spcBef>
                          <a:spcPts val="0"/>
                        </a:spcBef>
                        <a:spcAft>
                          <a:spcPts val="1000"/>
                        </a:spcAft>
                      </a:pPr>
                      <a:r>
                        <a:rPr lang="en-US" sz="1800" b="1" dirty="0">
                          <a:solidFill>
                            <a:schemeClr val="tx1"/>
                          </a:solidFill>
                          <a:latin typeface="Calibri"/>
                          <a:ea typeface="Calibri"/>
                          <a:cs typeface="Times New Roman"/>
                        </a:rPr>
                        <a:t>3. Coverage gap</a:t>
                      </a:r>
                    </a:p>
                    <a:p>
                      <a:pPr marL="0" marR="0" algn="ctr">
                        <a:lnSpc>
                          <a:spcPct val="115000"/>
                        </a:lnSpc>
                        <a:spcBef>
                          <a:spcPts val="0"/>
                        </a:spcBef>
                        <a:spcAft>
                          <a:spcPts val="1000"/>
                        </a:spcAft>
                      </a:pPr>
                      <a:endParaRPr lang="en-US" sz="1050" b="1" dirty="0">
                        <a:solidFill>
                          <a:schemeClr val="tx1"/>
                        </a:solidFill>
                        <a:latin typeface="Calibri"/>
                        <a:ea typeface="Calibri"/>
                        <a:cs typeface="Times New Roman"/>
                      </a:endParaRPr>
                    </a:p>
                    <a:p>
                      <a:pPr marL="0" marR="0" algn="ctr">
                        <a:lnSpc>
                          <a:spcPct val="115000"/>
                        </a:lnSpc>
                        <a:spcBef>
                          <a:spcPts val="0"/>
                        </a:spcBef>
                        <a:spcAft>
                          <a:spcPts val="1000"/>
                        </a:spcAft>
                      </a:pPr>
                      <a:r>
                        <a:rPr lang="en-US" sz="1800" b="1" dirty="0">
                          <a:solidFill>
                            <a:schemeClr val="tx1"/>
                          </a:solidFill>
                          <a:latin typeface="Calibri"/>
                          <a:ea typeface="Calibri"/>
                          <a:cs typeface="Times New Roman"/>
                        </a:rPr>
                        <a:t> </a:t>
                      </a: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C0F1">
                        <a:alpha val="65000"/>
                      </a:srgbClr>
                    </a:solidFill>
                  </a:tcPr>
                </a:tc>
                <a:tc>
                  <a:txBody>
                    <a:bodyPr/>
                    <a:lstStyle/>
                    <a:p>
                      <a:pPr marL="342900" marR="0" lvl="0" indent="-342900">
                        <a:lnSpc>
                          <a:spcPct val="115000"/>
                        </a:lnSpc>
                        <a:spcBef>
                          <a:spcPts val="0"/>
                        </a:spcBef>
                        <a:spcAft>
                          <a:spcPts val="1000"/>
                        </a:spcAft>
                        <a:buFont typeface="+mj-lt"/>
                        <a:buAutoNum type="arabicPeriod" startAt="4"/>
                      </a:pPr>
                      <a:r>
                        <a:rPr lang="en-US" sz="1800" b="1" dirty="0">
                          <a:solidFill>
                            <a:schemeClr val="tx1"/>
                          </a:solidFill>
                          <a:latin typeface="Calibri"/>
                          <a:ea typeface="Calibri"/>
                          <a:cs typeface="Times New Roman"/>
                        </a:rPr>
                        <a:t>Catastrophic      coverage</a:t>
                      </a:r>
                    </a:p>
                    <a:p>
                      <a:pPr marL="0" marR="0" algn="ctr">
                        <a:lnSpc>
                          <a:spcPct val="115000"/>
                        </a:lnSpc>
                        <a:spcBef>
                          <a:spcPts val="0"/>
                        </a:spcBef>
                        <a:spcAft>
                          <a:spcPts val="1000"/>
                        </a:spcAft>
                      </a:pPr>
                      <a:endParaRPr lang="en-US" sz="1800" b="1" dirty="0">
                        <a:solidFill>
                          <a:schemeClr val="tx1"/>
                        </a:solidFill>
                        <a:latin typeface="Calibri"/>
                        <a:ea typeface="Calibri"/>
                        <a:cs typeface="Times New Roman"/>
                      </a:endParaRP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C0F1">
                        <a:alpha val="65000"/>
                      </a:srgbClr>
                    </a:solidFill>
                  </a:tcPr>
                </a:tc>
                <a:extLst>
                  <a:ext uri="{0D108BD9-81ED-4DB2-BD59-A6C34878D82A}">
                    <a16:rowId xmlns:a16="http://schemas.microsoft.com/office/drawing/2014/main" val="10002"/>
                  </a:ext>
                </a:extLst>
              </a:tr>
              <a:tr h="2331524">
                <a:tc>
                  <a:txBody>
                    <a:bodyPr/>
                    <a:lstStyle/>
                    <a:p>
                      <a:pPr marL="0" marR="0">
                        <a:lnSpc>
                          <a:spcPct val="115000"/>
                        </a:lnSpc>
                        <a:spcBef>
                          <a:spcPts val="0"/>
                        </a:spcBef>
                        <a:spcAft>
                          <a:spcPts val="1000"/>
                        </a:spcAft>
                      </a:pPr>
                      <a:r>
                        <a:rPr lang="en-US" sz="1600" dirty="0">
                          <a:solidFill>
                            <a:schemeClr val="tx1"/>
                          </a:solidFill>
                          <a:latin typeface="+mn-lt"/>
                          <a:ea typeface="Calibri"/>
                          <a:cs typeface="Arial" pitchFamily="34" charset="0"/>
                        </a:rPr>
                        <a:t>Ms. Smith pays the first $590 of her drug costs before her plan starts to pay its share. </a:t>
                      </a: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1000"/>
                        </a:spcAft>
                        <a:buClrTx/>
                        <a:buSzTx/>
                        <a:buFontTx/>
                        <a:buNone/>
                        <a:tabLst/>
                        <a:defRPr/>
                      </a:pPr>
                      <a:r>
                        <a:rPr lang="en-US" sz="1600" dirty="0">
                          <a:solidFill>
                            <a:schemeClr val="tx1"/>
                          </a:solidFill>
                          <a:latin typeface="+mn-lt"/>
                          <a:ea typeface="Calibri"/>
                          <a:cs typeface="Arial" pitchFamily="34" charset="0"/>
                        </a:rPr>
                        <a:t>Ms. Smith pays a copayment, and her plan pays its share for each covered drug until</a:t>
                      </a:r>
                      <a:r>
                        <a:rPr lang="en-US" sz="1600" baseline="0" dirty="0">
                          <a:solidFill>
                            <a:schemeClr val="tx1"/>
                          </a:solidFill>
                          <a:latin typeface="+mn-lt"/>
                          <a:ea typeface="Calibri"/>
                          <a:cs typeface="Arial" pitchFamily="34" charset="0"/>
                        </a:rPr>
                        <a:t> </a:t>
                      </a:r>
                      <a:r>
                        <a:rPr lang="en-US" sz="1600" dirty="0">
                          <a:solidFill>
                            <a:schemeClr val="tx1"/>
                          </a:solidFill>
                          <a:latin typeface="+mn-lt"/>
                          <a:ea typeface="Calibri"/>
                          <a:cs typeface="Arial" pitchFamily="34" charset="0"/>
                        </a:rPr>
                        <a:t>their </a:t>
                      </a:r>
                      <a:r>
                        <a:rPr lang="en-US" sz="1600" b="1" dirty="0">
                          <a:solidFill>
                            <a:schemeClr val="tx1"/>
                          </a:solidFill>
                          <a:latin typeface="+mn-lt"/>
                          <a:ea typeface="Calibri"/>
                          <a:cs typeface="Arial" pitchFamily="34" charset="0"/>
                        </a:rPr>
                        <a:t>combined </a:t>
                      </a:r>
                      <a:r>
                        <a:rPr lang="en-US" sz="1600" b="0" dirty="0">
                          <a:solidFill>
                            <a:schemeClr val="tx1"/>
                          </a:solidFill>
                          <a:latin typeface="+mn-lt"/>
                          <a:ea typeface="Calibri"/>
                          <a:cs typeface="Arial" pitchFamily="34" charset="0"/>
                        </a:rPr>
                        <a:t>amount</a:t>
                      </a:r>
                      <a:r>
                        <a:rPr lang="en-US" sz="1600" dirty="0">
                          <a:solidFill>
                            <a:schemeClr val="tx1"/>
                          </a:solidFill>
                          <a:latin typeface="+mn-lt"/>
                          <a:ea typeface="Calibri"/>
                          <a:cs typeface="Arial" pitchFamily="34" charset="0"/>
                        </a:rPr>
                        <a:t> (plus the deductible) reaches </a:t>
                      </a:r>
                      <a:r>
                        <a:rPr lang="en-US" sz="1600" kern="1200" dirty="0">
                          <a:solidFill>
                            <a:schemeClr val="tx1"/>
                          </a:solidFill>
                          <a:latin typeface="+mn-lt"/>
                          <a:ea typeface="Calibri"/>
                          <a:cs typeface="Arial" pitchFamily="34" charset="0"/>
                        </a:rPr>
                        <a:t>$2,000 </a:t>
                      </a:r>
                      <a:r>
                        <a:rPr lang="en-US" sz="1800" b="0" i="0" u="none" strike="noStrike" kern="1200" baseline="0" dirty="0">
                          <a:solidFill>
                            <a:schemeClr val="tx1"/>
                          </a:solidFill>
                          <a:latin typeface="+mn-lt"/>
                          <a:ea typeface="+mn-ea"/>
                          <a:cs typeface="+mn-cs"/>
                        </a:rPr>
                        <a:t>	</a:t>
                      </a:r>
                    </a:p>
                    <a:p>
                      <a:pPr marL="0" marR="0">
                        <a:lnSpc>
                          <a:spcPct val="115000"/>
                        </a:lnSpc>
                        <a:spcBef>
                          <a:spcPts val="0"/>
                        </a:spcBef>
                        <a:spcAft>
                          <a:spcPts val="1000"/>
                        </a:spcAft>
                      </a:pPr>
                      <a:endParaRPr lang="en-US" sz="1600" dirty="0">
                        <a:solidFill>
                          <a:schemeClr val="tx1"/>
                        </a:solidFill>
                        <a:latin typeface="+mn-lt"/>
                        <a:ea typeface="Calibri"/>
                        <a:cs typeface="Arial" pitchFamily="34" charset="0"/>
                      </a:endParaRP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1000"/>
                        </a:spcAft>
                      </a:pPr>
                      <a:r>
                        <a:rPr lang="en-US" sz="1600" kern="1200" dirty="0">
                          <a:solidFill>
                            <a:schemeClr val="tx1"/>
                          </a:solidFill>
                          <a:latin typeface="+mn-lt"/>
                          <a:ea typeface="+mn-ea"/>
                          <a:cs typeface="+mn-cs"/>
                        </a:rPr>
                        <a:t>Once Ms. Smith and her plan have spent </a:t>
                      </a:r>
                      <a:r>
                        <a:rPr lang="en-US" sz="1600" kern="1200" dirty="0">
                          <a:solidFill>
                            <a:schemeClr val="tx1"/>
                          </a:solidFill>
                          <a:latin typeface="+mn-lt"/>
                          <a:ea typeface="Calibri"/>
                          <a:cs typeface="Arial" pitchFamily="34" charset="0"/>
                        </a:rPr>
                        <a:t>$2,000</a:t>
                      </a:r>
                      <a:r>
                        <a:rPr lang="en-US" sz="1600" kern="1200" baseline="0" dirty="0">
                          <a:solidFill>
                            <a:schemeClr val="tx1"/>
                          </a:solidFill>
                          <a:latin typeface="+mn-lt"/>
                          <a:ea typeface="Calibri"/>
                          <a:cs typeface="Arial" pitchFamily="34" charset="0"/>
                        </a:rPr>
                        <a:t> </a:t>
                      </a:r>
                      <a:r>
                        <a:rPr lang="en-US" sz="1600" kern="1200" dirty="0">
                          <a:solidFill>
                            <a:schemeClr val="tx1"/>
                          </a:solidFill>
                          <a:latin typeface="+mn-lt"/>
                          <a:ea typeface="+mn-ea"/>
                          <a:cs typeface="+mn-cs"/>
                        </a:rPr>
                        <a:t>for covered drugs, she’s in the coverage gap. In 2025, she pays</a:t>
                      </a:r>
                      <a:r>
                        <a:rPr lang="en-US" sz="1600" kern="1200" baseline="0" dirty="0">
                          <a:solidFill>
                            <a:schemeClr val="tx1"/>
                          </a:solidFill>
                          <a:latin typeface="+mn-lt"/>
                          <a:ea typeface="+mn-ea"/>
                          <a:cs typeface="+mn-cs"/>
                        </a:rPr>
                        <a:t> 25 percent </a:t>
                      </a:r>
                      <a:r>
                        <a:rPr lang="en-US" sz="1600" kern="1200" dirty="0">
                          <a:solidFill>
                            <a:schemeClr val="tx1"/>
                          </a:solidFill>
                          <a:latin typeface="+mn-lt"/>
                          <a:ea typeface="+mn-ea"/>
                          <a:cs typeface="+mn-cs"/>
                        </a:rPr>
                        <a:t>of the plan’s cost</a:t>
                      </a:r>
                      <a:r>
                        <a:rPr lang="en-US" sz="1600" kern="1200" baseline="0" dirty="0">
                          <a:solidFill>
                            <a:schemeClr val="tx1"/>
                          </a:solidFill>
                          <a:latin typeface="+mn-lt"/>
                          <a:ea typeface="+mn-ea"/>
                          <a:cs typeface="+mn-cs"/>
                        </a:rPr>
                        <a:t> for her</a:t>
                      </a:r>
                      <a:r>
                        <a:rPr lang="en-US" sz="1600" kern="1200" dirty="0">
                          <a:solidFill>
                            <a:schemeClr val="tx1"/>
                          </a:solidFill>
                          <a:latin typeface="+mn-lt"/>
                          <a:ea typeface="+mn-ea"/>
                          <a:cs typeface="+mn-cs"/>
                        </a:rPr>
                        <a:t> covered brand-name prescription drugs </a:t>
                      </a:r>
                      <a:r>
                        <a:rPr lang="en-US" sz="1600" kern="1200" baseline="0" dirty="0">
                          <a:solidFill>
                            <a:schemeClr val="tx1"/>
                          </a:solidFill>
                          <a:latin typeface="+mn-lt"/>
                          <a:ea typeface="+mn-ea"/>
                          <a:cs typeface="+mn-cs"/>
                        </a:rPr>
                        <a:t>and 25 percent of the plan’s cost for covered generic drugs. What she pays (and the discount paid by the drug company) counts as out-of-pocket spending, and </a:t>
                      </a:r>
                      <a:r>
                        <a:rPr lang="en-US" sz="1600" kern="1200" dirty="0">
                          <a:solidFill>
                            <a:schemeClr val="tx1"/>
                          </a:solidFill>
                          <a:latin typeface="+mn-lt"/>
                          <a:ea typeface="+mn-ea"/>
                          <a:cs typeface="+mn-cs"/>
                        </a:rPr>
                        <a:t>helps her get out of the coverage gap.</a:t>
                      </a:r>
                      <a:endParaRPr lang="en-US" sz="1600" dirty="0">
                        <a:solidFill>
                          <a:schemeClr val="tx1"/>
                        </a:solidFill>
                        <a:latin typeface="Arial" pitchFamily="34" charset="0"/>
                        <a:ea typeface="Calibri"/>
                        <a:cs typeface="Arial" pitchFamily="34" charset="0"/>
                      </a:endParaRP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1000"/>
                        </a:spcAft>
                        <a:buClrTx/>
                        <a:buSzTx/>
                        <a:buFontTx/>
                        <a:buNone/>
                        <a:tabLst/>
                        <a:defRPr/>
                      </a:pPr>
                      <a:r>
                        <a:rPr lang="en-US" sz="1600" dirty="0">
                          <a:solidFill>
                            <a:schemeClr val="tx1"/>
                          </a:solidFill>
                          <a:latin typeface="+mn-lt"/>
                          <a:ea typeface="Calibri"/>
                          <a:cs typeface="Arial" pitchFamily="34" charset="0"/>
                        </a:rPr>
                        <a:t>Once Ms. Smith has spent </a:t>
                      </a:r>
                      <a:r>
                        <a:rPr lang="en-US" sz="1600" kern="1200" dirty="0">
                          <a:solidFill>
                            <a:schemeClr val="tx1"/>
                          </a:solidFill>
                          <a:latin typeface="+mn-lt"/>
                          <a:ea typeface="Calibri"/>
                          <a:cs typeface="Arial" pitchFamily="34" charset="0"/>
                        </a:rPr>
                        <a:t>$8,000</a:t>
                      </a:r>
                      <a:r>
                        <a:rPr lang="en-US" sz="1600" kern="1200" baseline="0" dirty="0">
                          <a:solidFill>
                            <a:schemeClr val="tx1"/>
                          </a:solidFill>
                          <a:latin typeface="+mn-lt"/>
                          <a:ea typeface="Calibri"/>
                          <a:cs typeface="Arial" pitchFamily="34" charset="0"/>
                        </a:rPr>
                        <a:t> </a:t>
                      </a:r>
                      <a:r>
                        <a:rPr lang="en-US" sz="1600" dirty="0">
                          <a:solidFill>
                            <a:schemeClr val="tx1"/>
                          </a:solidFill>
                          <a:latin typeface="+mn-lt"/>
                          <a:ea typeface="Calibri"/>
                          <a:cs typeface="Arial" pitchFamily="34" charset="0"/>
                        </a:rPr>
                        <a:t>out-of-pocket for the year, her coverage gap ends.</a:t>
                      </a:r>
                      <a:r>
                        <a:rPr lang="en-US" sz="1600" baseline="0" dirty="0">
                          <a:solidFill>
                            <a:schemeClr val="tx1"/>
                          </a:solidFill>
                          <a:latin typeface="+mn-lt"/>
                          <a:ea typeface="Calibri"/>
                          <a:cs typeface="Arial" pitchFamily="34" charset="0"/>
                        </a:rPr>
                        <a:t> </a:t>
                      </a:r>
                      <a:r>
                        <a:rPr lang="en-US" sz="1600" dirty="0">
                          <a:solidFill>
                            <a:schemeClr val="tx1"/>
                          </a:solidFill>
                          <a:latin typeface="+mn-lt"/>
                          <a:ea typeface="Calibri"/>
                          <a:cs typeface="Arial" pitchFamily="34" charset="0"/>
                        </a:rPr>
                        <a:t>Now she only pays a small coinsurance or copayment for each covered drug until the end of the year. </a:t>
                      </a:r>
                    </a:p>
                  </a:txBody>
                  <a:tcPr marL="74645" marR="74645" marT="37322" marB="373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03540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1607"/>
            <a:ext cx="12192000" cy="938151"/>
          </a:xfrm>
        </p:spPr>
        <p:txBody>
          <a:bodyPr>
            <a:normAutofit/>
          </a:bodyPr>
          <a:lstStyle/>
          <a:p>
            <a:pPr algn="ctr"/>
            <a:r>
              <a:rPr lang="en-US" dirty="0"/>
              <a:t>Part D Income-Related Monthly Adjustment Amount (IRMAA)</a:t>
            </a:r>
          </a:p>
        </p:txBody>
      </p:sp>
      <p:graphicFrame>
        <p:nvGraphicFramePr>
          <p:cNvPr id="5" name="Content Placeholder 8" descr="Table showing Part D income-related monthly adjustment amount (IRMAA). Details are included in the speakers' notes.">
            <a:extLst>
              <a:ext uri="{FF2B5EF4-FFF2-40B4-BE49-F238E27FC236}">
                <a16:creationId xmlns:a16="http://schemas.microsoft.com/office/drawing/2014/main" id="{E1F4A1B8-8AAC-4DD3-979E-2A8E759ED23B}"/>
              </a:ext>
            </a:extLst>
          </p:cNvPr>
          <p:cNvGraphicFramePr>
            <a:graphicFrameLocks/>
          </p:cNvGraphicFramePr>
          <p:nvPr>
            <p:extLst>
              <p:ext uri="{D42A27DB-BD31-4B8C-83A1-F6EECF244321}">
                <p14:modId xmlns:p14="http://schemas.microsoft.com/office/powerpoint/2010/main" val="2870990495"/>
              </p:ext>
            </p:extLst>
          </p:nvPr>
        </p:nvGraphicFramePr>
        <p:xfrm>
          <a:off x="461158" y="1496291"/>
          <a:ext cx="11269683" cy="4141951"/>
        </p:xfrm>
        <a:graphic>
          <a:graphicData uri="http://schemas.openxmlformats.org/drawingml/2006/table">
            <a:tbl>
              <a:tblPr firstRow="1" bandRow="1">
                <a:tableStyleId>{5C22544A-7EE6-4342-B048-85BDC9FD1C3A}</a:tableStyleId>
              </a:tblPr>
              <a:tblGrid>
                <a:gridCol w="2899880">
                  <a:extLst>
                    <a:ext uri="{9D8B030D-6E8A-4147-A177-3AD203B41FA5}">
                      <a16:colId xmlns:a16="http://schemas.microsoft.com/office/drawing/2014/main" val="20000"/>
                    </a:ext>
                  </a:extLst>
                </a:gridCol>
                <a:gridCol w="2859652">
                  <a:extLst>
                    <a:ext uri="{9D8B030D-6E8A-4147-A177-3AD203B41FA5}">
                      <a16:colId xmlns:a16="http://schemas.microsoft.com/office/drawing/2014/main" val="20001"/>
                    </a:ext>
                  </a:extLst>
                </a:gridCol>
                <a:gridCol w="2826327">
                  <a:extLst>
                    <a:ext uri="{9D8B030D-6E8A-4147-A177-3AD203B41FA5}">
                      <a16:colId xmlns:a16="http://schemas.microsoft.com/office/drawing/2014/main" val="20002"/>
                    </a:ext>
                  </a:extLst>
                </a:gridCol>
                <a:gridCol w="2683824">
                  <a:extLst>
                    <a:ext uri="{9D8B030D-6E8A-4147-A177-3AD203B41FA5}">
                      <a16:colId xmlns:a16="http://schemas.microsoft.com/office/drawing/2014/main" val="20003"/>
                    </a:ext>
                  </a:extLst>
                </a:gridCol>
              </a:tblGrid>
              <a:tr h="427463">
                <a:tc gridSpan="4">
                  <a:txBody>
                    <a:bodyPr/>
                    <a:lstStyle/>
                    <a:p>
                      <a:pPr marL="0" marR="0" algn="ctr">
                        <a:lnSpc>
                          <a:spcPct val="115000"/>
                        </a:lnSpc>
                        <a:spcBef>
                          <a:spcPts val="0"/>
                        </a:spcBef>
                        <a:spcAft>
                          <a:spcPts val="0"/>
                        </a:spcAft>
                      </a:pPr>
                      <a:r>
                        <a:rPr lang="en-US" sz="2400" dirty="0"/>
                        <a:t>If Your Yearly Income in 2023 was</a:t>
                      </a:r>
                      <a:endParaRPr lang="en-US" sz="2400" dirty="0">
                        <a:solidFill>
                          <a:schemeClr val="tx1"/>
                        </a:solidFill>
                        <a:latin typeface="Calibri"/>
                        <a:ea typeface="Calibri"/>
                        <a:cs typeface="Times New Roman"/>
                      </a:endParaRPr>
                    </a:p>
                  </a:txBody>
                  <a:tcPr marL="68580" marR="68580" marT="0" marB="0"/>
                </a:tc>
                <a:tc hMerge="1">
                  <a:txBody>
                    <a:bodyPr/>
                    <a:lstStyle/>
                    <a:p>
                      <a:endParaRPr lang="en-US"/>
                    </a:p>
                  </a:txBody>
                  <a:tcPr/>
                </a:tc>
                <a:tc hMerge="1">
                  <a:txBody>
                    <a:bodyPr/>
                    <a:lstStyle/>
                    <a:p>
                      <a:pPr marL="0" marR="0" algn="ctr">
                        <a:lnSpc>
                          <a:spcPct val="115000"/>
                        </a:lnSpc>
                        <a:spcBef>
                          <a:spcPts val="0"/>
                        </a:spcBef>
                        <a:spcAft>
                          <a:spcPts val="0"/>
                        </a:spcAft>
                      </a:pPr>
                      <a:endParaRPr lang="en-US" sz="2800" dirty="0">
                        <a:solidFill>
                          <a:schemeClr val="tx1"/>
                        </a:solidFill>
                        <a:latin typeface="Calibri"/>
                        <a:ea typeface="Calibri"/>
                        <a:cs typeface="Times New Roman"/>
                      </a:endParaRPr>
                    </a:p>
                  </a:txBody>
                  <a:tcPr marL="68580" marR="68580" marT="0" marB="0"/>
                </a:tc>
                <a:tc hMerge="1">
                  <a:txBody>
                    <a:bodyPr/>
                    <a:lstStyle/>
                    <a:p>
                      <a:pPr marL="0" marR="0" algn="ctr">
                        <a:lnSpc>
                          <a:spcPct val="115000"/>
                        </a:lnSpc>
                        <a:spcBef>
                          <a:spcPts val="0"/>
                        </a:spcBef>
                        <a:spcAft>
                          <a:spcPts val="0"/>
                        </a:spcAft>
                      </a:pPr>
                      <a:endParaRPr lang="en-US" sz="2800" dirty="0">
                        <a:solidFill>
                          <a:schemeClr val="tx1"/>
                        </a:solidFill>
                        <a:latin typeface="Calibri"/>
                        <a:ea typeface="Calibri"/>
                        <a:cs typeface="Times New Roman"/>
                      </a:endParaRPr>
                    </a:p>
                  </a:txBody>
                  <a:tcPr marL="68580" marR="68580" marT="0" marB="0"/>
                </a:tc>
                <a:extLst>
                  <a:ext uri="{0D108BD9-81ED-4DB2-BD59-A6C34878D82A}">
                    <a16:rowId xmlns:a16="http://schemas.microsoft.com/office/drawing/2014/main" val="10000"/>
                  </a:ext>
                </a:extLst>
              </a:tr>
              <a:tr h="716612">
                <a:tc>
                  <a:txBody>
                    <a:bodyPr/>
                    <a:lstStyle/>
                    <a:p>
                      <a:pPr marL="0" marR="0" algn="ctr">
                        <a:lnSpc>
                          <a:spcPct val="115000"/>
                        </a:lnSpc>
                        <a:spcBef>
                          <a:spcPts val="0"/>
                        </a:spcBef>
                        <a:spcAft>
                          <a:spcPts val="0"/>
                        </a:spcAft>
                      </a:pPr>
                      <a:r>
                        <a:rPr lang="en-US" sz="2000" b="1" dirty="0">
                          <a:latin typeface="+mn-lt"/>
                        </a:rPr>
                        <a:t> File Individual </a:t>
                      </a:r>
                    </a:p>
                    <a:p>
                      <a:pPr marL="0" marR="0" algn="ctr">
                        <a:lnSpc>
                          <a:spcPct val="115000"/>
                        </a:lnSpc>
                        <a:spcBef>
                          <a:spcPts val="0"/>
                        </a:spcBef>
                        <a:spcAft>
                          <a:spcPts val="0"/>
                        </a:spcAft>
                      </a:pPr>
                      <a:r>
                        <a:rPr lang="en-US" sz="2000" b="1" dirty="0">
                          <a:latin typeface="+mn-lt"/>
                        </a:rPr>
                        <a:t>Tax Return</a:t>
                      </a:r>
                      <a:endParaRPr lang="en-US" sz="2000" b="1" dirty="0">
                        <a:latin typeface="+mn-lt"/>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b="1" dirty="0">
                          <a:latin typeface="+mn-lt"/>
                        </a:rPr>
                        <a:t>File Joint </a:t>
                      </a:r>
                    </a:p>
                    <a:p>
                      <a:pPr marL="0" marR="0" algn="ctr">
                        <a:lnSpc>
                          <a:spcPct val="115000"/>
                        </a:lnSpc>
                        <a:spcBef>
                          <a:spcPts val="0"/>
                        </a:spcBef>
                        <a:spcAft>
                          <a:spcPts val="0"/>
                        </a:spcAft>
                      </a:pPr>
                      <a:r>
                        <a:rPr lang="en-US" sz="2000" b="1" dirty="0">
                          <a:latin typeface="+mn-lt"/>
                        </a:rPr>
                        <a:t>Tax Return</a:t>
                      </a:r>
                      <a:endParaRPr lang="en-US" sz="2000" b="1" dirty="0">
                        <a:latin typeface="+mn-lt"/>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b="1" dirty="0">
                          <a:latin typeface="+mn-lt"/>
                          <a:ea typeface="Calibri"/>
                          <a:cs typeface="Times New Roman"/>
                        </a:rPr>
                        <a:t>File Married &amp; Separate</a:t>
                      </a:r>
                      <a:r>
                        <a:rPr lang="en-US" sz="2000" b="1" baseline="0" dirty="0">
                          <a:latin typeface="+mn-lt"/>
                          <a:ea typeface="Calibri"/>
                          <a:cs typeface="Times New Roman"/>
                        </a:rPr>
                        <a:t> tax Return</a:t>
                      </a:r>
                      <a:endParaRPr lang="en-US" sz="2000" b="1" dirty="0">
                        <a:latin typeface="+mn-lt"/>
                        <a:ea typeface="Calibri"/>
                        <a:cs typeface="Times New Roman"/>
                      </a:endParaRPr>
                    </a:p>
                  </a:txBody>
                  <a:tcPr marL="68580" marR="6858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2000" b="1" dirty="0">
                          <a:latin typeface="+mn-lt"/>
                        </a:rPr>
                        <a:t>In 2023</a:t>
                      </a:r>
                      <a:r>
                        <a:rPr lang="en-US" sz="2000" b="1" baseline="0" dirty="0">
                          <a:latin typeface="+mn-lt"/>
                        </a:rPr>
                        <a:t> </a:t>
                      </a:r>
                      <a:r>
                        <a:rPr lang="en-US" sz="2000" b="1" dirty="0">
                          <a:latin typeface="+mn-lt"/>
                        </a:rPr>
                        <a:t>You Pay</a:t>
                      </a:r>
                      <a:endParaRPr lang="en-US" sz="2000" b="1" dirty="0">
                        <a:solidFill>
                          <a:schemeClr val="tx1"/>
                        </a:solidFill>
                        <a:latin typeface="+mn-lt"/>
                        <a:ea typeface="Calibri"/>
                        <a:cs typeface="Times New Roman"/>
                      </a:endParaRPr>
                    </a:p>
                  </a:txBody>
                  <a:tcPr marL="68580" marR="68580" marT="0" marB="0" anchor="ctr"/>
                </a:tc>
                <a:extLst>
                  <a:ext uri="{0D108BD9-81ED-4DB2-BD59-A6C34878D82A}">
                    <a16:rowId xmlns:a16="http://schemas.microsoft.com/office/drawing/2014/main" val="10001"/>
                  </a:ext>
                </a:extLst>
              </a:tr>
              <a:tr h="435343">
                <a:tc>
                  <a:txBody>
                    <a:bodyPr/>
                    <a:lstStyle/>
                    <a:p>
                      <a:pPr marL="0" marR="0">
                        <a:lnSpc>
                          <a:spcPct val="115000"/>
                        </a:lnSpc>
                        <a:spcBef>
                          <a:spcPts val="0"/>
                        </a:spcBef>
                        <a:spcAft>
                          <a:spcPts val="0"/>
                        </a:spcAft>
                      </a:pPr>
                      <a:r>
                        <a:rPr lang="en-US" sz="1800" dirty="0">
                          <a:latin typeface="+mn-lt"/>
                        </a:rPr>
                        <a:t>  $106,000 or less</a:t>
                      </a:r>
                      <a:endParaRPr lang="en-US" sz="180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dirty="0">
                          <a:latin typeface="+mn-lt"/>
                        </a:rPr>
                        <a:t>$212,000 or less</a:t>
                      </a:r>
                      <a:endParaRPr lang="en-US" sz="180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dirty="0">
                          <a:latin typeface="+mn-lt"/>
                          <a:ea typeface="Calibri"/>
                          <a:cs typeface="Times New Roman"/>
                        </a:rPr>
                        <a:t>$106,000 or less</a:t>
                      </a:r>
                    </a:p>
                  </a:txBody>
                  <a:tcPr marL="68580" marR="68580" marT="0" marB="0" anchor="ctr"/>
                </a:tc>
                <a:tc>
                  <a:txBody>
                    <a:bodyPr/>
                    <a:lstStyle/>
                    <a:p>
                      <a:pPr marL="0" marR="0">
                        <a:lnSpc>
                          <a:spcPct val="115000"/>
                        </a:lnSpc>
                        <a:spcBef>
                          <a:spcPts val="0"/>
                        </a:spcBef>
                        <a:spcAft>
                          <a:spcPts val="0"/>
                        </a:spcAft>
                      </a:pPr>
                      <a:r>
                        <a:rPr lang="en-US" sz="1800" spc="-70" dirty="0">
                          <a:latin typeface="+mn-lt"/>
                        </a:rPr>
                        <a:t>Your</a:t>
                      </a:r>
                      <a:r>
                        <a:rPr lang="en-US" sz="1800" spc="-70" baseline="0" dirty="0">
                          <a:latin typeface="+mn-lt"/>
                        </a:rPr>
                        <a:t> Plan Premium (YPP)</a:t>
                      </a:r>
                      <a:endParaRPr lang="en-US" sz="1800" spc="-70" dirty="0">
                        <a:latin typeface="+mn-lt"/>
                        <a:ea typeface="Calibri"/>
                        <a:cs typeface="Times New Roman"/>
                      </a:endParaRPr>
                    </a:p>
                  </a:txBody>
                  <a:tcPr marL="68580" marR="68580" marT="0" marB="0" anchor="ctr"/>
                </a:tc>
                <a:extLst>
                  <a:ext uri="{0D108BD9-81ED-4DB2-BD59-A6C34878D82A}">
                    <a16:rowId xmlns:a16="http://schemas.microsoft.com/office/drawing/2014/main" val="10002"/>
                  </a:ext>
                </a:extLst>
              </a:tr>
              <a:tr h="451262">
                <a:tc>
                  <a:txBody>
                    <a:bodyPr/>
                    <a:lstStyle/>
                    <a:p>
                      <a:pPr marL="0" marR="0">
                        <a:lnSpc>
                          <a:spcPct val="115000"/>
                        </a:lnSpc>
                        <a:spcBef>
                          <a:spcPts val="0"/>
                        </a:spcBef>
                        <a:spcAft>
                          <a:spcPts val="0"/>
                        </a:spcAft>
                      </a:pPr>
                      <a:r>
                        <a:rPr lang="en-US" sz="1800" dirty="0">
                          <a:latin typeface="+mn-lt"/>
                        </a:rPr>
                        <a:t>  $106,000.01 – $133,000 </a:t>
                      </a:r>
                      <a:endParaRPr lang="en-US" sz="180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baseline="0" dirty="0">
                          <a:latin typeface="+mn-lt"/>
                        </a:rPr>
                        <a:t>$212,000.01 – $266,000</a:t>
                      </a:r>
                      <a:endParaRPr lang="en-US" sz="1800" spc="-50" baseline="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baseline="0" dirty="0">
                          <a:latin typeface="+mn-lt"/>
                          <a:ea typeface="Calibri"/>
                          <a:cs typeface="Times New Roman"/>
                        </a:rPr>
                        <a:t>Not Applicable</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latin typeface="+mn-lt"/>
                        </a:rPr>
                        <a:t>YPP + $13.70*</a:t>
                      </a:r>
                      <a:endParaRPr lang="en-US" sz="1800" dirty="0">
                        <a:latin typeface="+mn-lt"/>
                        <a:ea typeface="Calibri"/>
                        <a:cs typeface="Times New Roman"/>
                      </a:endParaRPr>
                    </a:p>
                  </a:txBody>
                  <a:tcPr marL="68580" marR="68580" marT="0" marB="0" anchor="ctr"/>
                </a:tc>
                <a:extLst>
                  <a:ext uri="{0D108BD9-81ED-4DB2-BD59-A6C34878D82A}">
                    <a16:rowId xmlns:a16="http://schemas.microsoft.com/office/drawing/2014/main" val="10003"/>
                  </a:ext>
                </a:extLst>
              </a:tr>
              <a:tr h="415637">
                <a:tc>
                  <a:txBody>
                    <a:bodyPr/>
                    <a:lstStyle/>
                    <a:p>
                      <a:pPr marL="0" marR="0">
                        <a:lnSpc>
                          <a:spcPct val="115000"/>
                        </a:lnSpc>
                        <a:spcBef>
                          <a:spcPts val="0"/>
                        </a:spcBef>
                        <a:spcAft>
                          <a:spcPts val="0"/>
                        </a:spcAft>
                      </a:pPr>
                      <a:r>
                        <a:rPr lang="en-US" sz="1800" spc="-50" dirty="0">
                          <a:latin typeface="+mn-lt"/>
                        </a:rPr>
                        <a:t>  $133,000.01 – $167,000 </a:t>
                      </a:r>
                      <a:endParaRPr lang="en-US" sz="1800" spc="-5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dirty="0">
                          <a:latin typeface="+mn-lt"/>
                        </a:rPr>
                        <a:t>$266,000.01</a:t>
                      </a:r>
                      <a:r>
                        <a:rPr lang="en-US" sz="1800" spc="-50" baseline="0" dirty="0">
                          <a:latin typeface="+mn-lt"/>
                        </a:rPr>
                        <a:t> </a:t>
                      </a:r>
                      <a:r>
                        <a:rPr lang="en-US" sz="1800" spc="-50" dirty="0">
                          <a:latin typeface="+mn-lt"/>
                        </a:rPr>
                        <a:t>– $334,000</a:t>
                      </a:r>
                      <a:endParaRPr lang="en-US" sz="1800" spc="-5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dirty="0">
                          <a:latin typeface="+mn-lt"/>
                          <a:ea typeface="Calibri"/>
                          <a:cs typeface="Times New Roman"/>
                        </a:rPr>
                        <a:t>Not Applicable</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latin typeface="+mn-lt"/>
                        </a:rPr>
                        <a:t>YPP + $35.30*</a:t>
                      </a:r>
                      <a:endParaRPr lang="en-US" sz="1800" dirty="0">
                        <a:latin typeface="+mn-lt"/>
                        <a:ea typeface="Calibri"/>
                        <a:cs typeface="Times New Roman"/>
                      </a:endParaRPr>
                    </a:p>
                  </a:txBody>
                  <a:tcPr marL="68580" marR="68580" marT="0" marB="0" anchor="ctr"/>
                </a:tc>
                <a:extLst>
                  <a:ext uri="{0D108BD9-81ED-4DB2-BD59-A6C34878D82A}">
                    <a16:rowId xmlns:a16="http://schemas.microsoft.com/office/drawing/2014/main" val="10004"/>
                  </a:ext>
                </a:extLst>
              </a:tr>
              <a:tr h="445022">
                <a:tc>
                  <a:txBody>
                    <a:bodyPr/>
                    <a:lstStyle/>
                    <a:p>
                      <a:pPr marL="0" marR="0">
                        <a:lnSpc>
                          <a:spcPct val="115000"/>
                        </a:lnSpc>
                        <a:spcBef>
                          <a:spcPts val="0"/>
                        </a:spcBef>
                        <a:spcAft>
                          <a:spcPts val="0"/>
                        </a:spcAft>
                      </a:pPr>
                      <a:r>
                        <a:rPr lang="en-US" sz="1800" spc="-50" baseline="0" dirty="0">
                          <a:latin typeface="+mn-lt"/>
                        </a:rPr>
                        <a:t>  $167,000.01 – $200,000 </a:t>
                      </a:r>
                      <a:endParaRPr lang="en-US" sz="1800" spc="-50" baseline="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dirty="0">
                          <a:latin typeface="+mn-lt"/>
                        </a:rPr>
                        <a:t>$334,000.01</a:t>
                      </a:r>
                      <a:r>
                        <a:rPr lang="en-US" sz="1800" spc="-50" baseline="0" dirty="0">
                          <a:latin typeface="+mn-lt"/>
                        </a:rPr>
                        <a:t> </a:t>
                      </a:r>
                      <a:r>
                        <a:rPr lang="en-US" sz="1800" spc="-50" dirty="0">
                          <a:latin typeface="+mn-lt"/>
                        </a:rPr>
                        <a:t>– $400,000</a:t>
                      </a:r>
                      <a:endParaRPr lang="en-US" sz="1800" spc="-5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dirty="0">
                          <a:latin typeface="+mn-lt"/>
                          <a:ea typeface="Calibri"/>
                          <a:cs typeface="Times New Roman"/>
                        </a:rPr>
                        <a:t>Not Applicable</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latin typeface="+mn-lt"/>
                        </a:rPr>
                        <a:t>YPP + $57.00*</a:t>
                      </a:r>
                    </a:p>
                  </a:txBody>
                  <a:tcPr marL="68580" marR="68580" marT="0" marB="0" anchor="ctr"/>
                </a:tc>
                <a:extLst>
                  <a:ext uri="{0D108BD9-81ED-4DB2-BD59-A6C34878D82A}">
                    <a16:rowId xmlns:a16="http://schemas.microsoft.com/office/drawing/2014/main" val="10005"/>
                  </a:ext>
                </a:extLst>
              </a:tr>
              <a:tr h="374375">
                <a:tc>
                  <a:txBody>
                    <a:bodyPr/>
                    <a:lstStyle/>
                    <a:p>
                      <a:pPr marL="0" marR="0">
                        <a:lnSpc>
                          <a:spcPct val="115000"/>
                        </a:lnSpc>
                        <a:spcBef>
                          <a:spcPts val="0"/>
                        </a:spcBef>
                        <a:spcAft>
                          <a:spcPts val="0"/>
                        </a:spcAft>
                      </a:pPr>
                      <a:r>
                        <a:rPr lang="en-US" sz="1800" spc="-50" baseline="0" dirty="0">
                          <a:latin typeface="+mn-lt"/>
                          <a:ea typeface="Calibri"/>
                          <a:cs typeface="Times New Roman"/>
                        </a:rPr>
                        <a:t>  $200,000.01 –  $500,000</a:t>
                      </a:r>
                    </a:p>
                  </a:txBody>
                  <a:tcPr marL="68580" marR="68580" marT="0" marB="0" anchor="ctr"/>
                </a:tc>
                <a:tc>
                  <a:txBody>
                    <a:bodyPr/>
                    <a:lstStyle/>
                    <a:p>
                      <a:pPr marL="0" marR="0">
                        <a:lnSpc>
                          <a:spcPct val="115000"/>
                        </a:lnSpc>
                        <a:spcBef>
                          <a:spcPts val="0"/>
                        </a:spcBef>
                        <a:spcAft>
                          <a:spcPts val="0"/>
                        </a:spcAft>
                      </a:pPr>
                      <a:r>
                        <a:rPr lang="en-US" sz="1800" spc="-50" dirty="0">
                          <a:latin typeface="+mn-lt"/>
                          <a:ea typeface="Calibri"/>
                          <a:cs typeface="Times New Roman"/>
                        </a:rPr>
                        <a:t>$400,000.01 – $750,000</a:t>
                      </a:r>
                    </a:p>
                  </a:txBody>
                  <a:tcPr marL="68580" marR="68580" marT="0" marB="0" anchor="ctr"/>
                </a:tc>
                <a:tc>
                  <a:txBody>
                    <a:bodyPr/>
                    <a:lstStyle/>
                    <a:p>
                      <a:pPr marL="0" marR="0">
                        <a:lnSpc>
                          <a:spcPct val="115000"/>
                        </a:lnSpc>
                        <a:spcBef>
                          <a:spcPts val="0"/>
                        </a:spcBef>
                        <a:spcAft>
                          <a:spcPts val="0"/>
                        </a:spcAft>
                      </a:pPr>
                      <a:r>
                        <a:rPr lang="en-US" sz="1800" spc="-50" dirty="0">
                          <a:latin typeface="+mn-lt"/>
                          <a:ea typeface="Calibri"/>
                          <a:cs typeface="Times New Roman"/>
                        </a:rPr>
                        <a:t>$106,000 – $394,000</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latin typeface="+mn-lt"/>
                        </a:rPr>
                        <a:t>YPP + $78.60*</a:t>
                      </a:r>
                    </a:p>
                  </a:txBody>
                  <a:tcPr marL="68580" marR="68580" marT="0" marB="0" anchor="ctr"/>
                </a:tc>
                <a:extLst>
                  <a:ext uri="{0D108BD9-81ED-4DB2-BD59-A6C34878D82A}">
                    <a16:rowId xmlns:a16="http://schemas.microsoft.com/office/drawing/2014/main" val="1543487716"/>
                  </a:ext>
                </a:extLst>
              </a:tr>
              <a:tr h="403761">
                <a:tc>
                  <a:txBody>
                    <a:bodyPr/>
                    <a:lstStyle/>
                    <a:p>
                      <a:pPr marL="0" marR="0">
                        <a:lnSpc>
                          <a:spcPct val="115000"/>
                        </a:lnSpc>
                        <a:spcBef>
                          <a:spcPts val="0"/>
                        </a:spcBef>
                        <a:spcAft>
                          <a:spcPts val="0"/>
                        </a:spcAft>
                      </a:pPr>
                      <a:r>
                        <a:rPr lang="en-US" sz="1800" spc="-50" baseline="0" dirty="0">
                          <a:latin typeface="+mn-lt"/>
                        </a:rPr>
                        <a:t>  $500,000 or above</a:t>
                      </a:r>
                      <a:endParaRPr lang="en-US" sz="1800" spc="-50" baseline="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baseline="0" dirty="0">
                          <a:latin typeface="+mn-lt"/>
                        </a:rPr>
                        <a:t>$750,000 and above</a:t>
                      </a:r>
                      <a:endParaRPr lang="en-US" sz="1800" spc="-50" dirty="0">
                        <a:latin typeface="+mn-lt"/>
                        <a:ea typeface="Calibri"/>
                        <a:cs typeface="Times New Roman"/>
                      </a:endParaRPr>
                    </a:p>
                  </a:txBody>
                  <a:tcPr marL="68580" marR="68580" marT="0" marB="0" anchor="ctr"/>
                </a:tc>
                <a:tc>
                  <a:txBody>
                    <a:bodyPr/>
                    <a:lstStyle/>
                    <a:p>
                      <a:pPr marL="0" marR="0">
                        <a:lnSpc>
                          <a:spcPct val="115000"/>
                        </a:lnSpc>
                        <a:spcBef>
                          <a:spcPts val="0"/>
                        </a:spcBef>
                        <a:spcAft>
                          <a:spcPts val="0"/>
                        </a:spcAft>
                      </a:pPr>
                      <a:r>
                        <a:rPr lang="en-US" sz="1800" spc="-50" baseline="0" dirty="0">
                          <a:latin typeface="+mn-lt"/>
                        </a:rPr>
                        <a:t>$394,000 and above</a:t>
                      </a:r>
                      <a:endParaRPr lang="en-US" sz="1800" spc="-50" dirty="0">
                        <a:latin typeface="+mn-lt"/>
                        <a:ea typeface="Calibri"/>
                        <a:cs typeface="Times New Roman"/>
                      </a:endParaRPr>
                    </a:p>
                  </a:txBody>
                  <a:tcPr marL="68580" marR="68580" marT="0" marB="0" anchor="ct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800" dirty="0">
                          <a:latin typeface="+mn-lt"/>
                        </a:rPr>
                        <a:t>YPP + $85.80*</a:t>
                      </a:r>
                    </a:p>
                  </a:txBody>
                  <a:tcPr marL="68580" marR="68580" marT="0" marB="0" anchor="ctr"/>
                </a:tc>
                <a:extLst>
                  <a:ext uri="{0D108BD9-81ED-4DB2-BD59-A6C34878D82A}">
                    <a16:rowId xmlns:a16="http://schemas.microsoft.com/office/drawing/2014/main" val="2083742783"/>
                  </a:ext>
                </a:extLst>
              </a:tr>
              <a:tr h="472476">
                <a:tc gridSpan="4">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latin typeface="+mn-lt"/>
                        </a:rPr>
                        <a:t>*per</a:t>
                      </a:r>
                      <a:r>
                        <a:rPr lang="en-US" sz="1800" baseline="0" dirty="0">
                          <a:latin typeface="+mn-lt"/>
                        </a:rPr>
                        <a:t> month</a:t>
                      </a:r>
                      <a:endParaRPr lang="en-US" sz="1800" dirty="0">
                        <a:latin typeface="+mn-lt"/>
                        <a:ea typeface="Calibri"/>
                        <a:cs typeface="Times New Roman"/>
                      </a:endParaRPr>
                    </a:p>
                  </a:txBody>
                  <a:tcPr marL="68580" marR="68580" marT="0" marB="0" anchor="ctr"/>
                </a:tc>
                <a:tc hMerge="1">
                  <a:txBody>
                    <a:bodyPr/>
                    <a:lstStyle/>
                    <a:p>
                      <a:pPr marL="0" marR="0">
                        <a:lnSpc>
                          <a:spcPct val="115000"/>
                        </a:lnSpc>
                        <a:spcBef>
                          <a:spcPts val="0"/>
                        </a:spcBef>
                        <a:spcAft>
                          <a:spcPts val="0"/>
                        </a:spcAft>
                      </a:pPr>
                      <a:endParaRPr lang="en-US" sz="2200" dirty="0">
                        <a:latin typeface="Calibri"/>
                        <a:ea typeface="Calibri"/>
                        <a:cs typeface="Times New Roman"/>
                      </a:endParaRPr>
                    </a:p>
                  </a:txBody>
                  <a:tcPr marL="68580" marR="68580" marT="0" marB="0"/>
                </a:tc>
                <a:tc hMerge="1">
                  <a:txBody>
                    <a:bodyPr/>
                    <a:lstStyle/>
                    <a:p>
                      <a:pPr marL="0" marR="0">
                        <a:lnSpc>
                          <a:spcPct val="115000"/>
                        </a:lnSpc>
                        <a:spcBef>
                          <a:spcPts val="0"/>
                        </a:spcBef>
                        <a:spcAft>
                          <a:spcPts val="0"/>
                        </a:spcAft>
                      </a:pPr>
                      <a:endParaRPr lang="en-US" sz="2200" dirty="0">
                        <a:latin typeface="Calibri"/>
                        <a:ea typeface="Calibri"/>
                        <a:cs typeface="Times New Roman"/>
                      </a:endParaRPr>
                    </a:p>
                  </a:txBody>
                  <a:tcPr marL="68580" marR="68580" marT="0" marB="0"/>
                </a:tc>
                <a:tc hMerge="1">
                  <a:txBody>
                    <a:bodyPr/>
                    <a:lstStyle/>
                    <a:p>
                      <a:pPr marL="0" marR="0" indent="0" algn="l" defTabSz="914400" rtl="0" eaLnBrk="1" fontAlgn="auto" latinLnBrk="0" hangingPunct="1">
                        <a:lnSpc>
                          <a:spcPct val="115000"/>
                        </a:lnSpc>
                        <a:spcBef>
                          <a:spcPts val="0"/>
                        </a:spcBef>
                        <a:spcAft>
                          <a:spcPts val="0"/>
                        </a:spcAft>
                        <a:buClrTx/>
                        <a:buSzTx/>
                        <a:buFontTx/>
                        <a:buNone/>
                        <a:tabLst/>
                        <a:defRPr/>
                      </a:pPr>
                      <a:endParaRPr lang="en-US" sz="2200" dirty="0">
                        <a:latin typeface="Calibri"/>
                        <a:ea typeface="Calibri"/>
                        <a:cs typeface="Times New Roman"/>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207274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94326"/>
          </a:xfrm>
        </p:spPr>
        <p:txBody>
          <a:bodyPr>
            <a:normAutofit/>
          </a:bodyPr>
          <a:lstStyle/>
          <a:p>
            <a:r>
              <a:rPr lang="en-US" sz="4000" dirty="0"/>
              <a:t>Part D Eligibility Requirements</a:t>
            </a:r>
          </a:p>
        </p:txBody>
      </p:sp>
      <p:sp>
        <p:nvSpPr>
          <p:cNvPr id="3" name="Content Placeholder 2"/>
          <p:cNvSpPr>
            <a:spLocks noGrp="1"/>
          </p:cNvSpPr>
          <p:nvPr>
            <p:ph idx="1"/>
          </p:nvPr>
        </p:nvSpPr>
        <p:spPr>
          <a:xfrm>
            <a:off x="1295400" y="1445174"/>
            <a:ext cx="9601200" cy="4435364"/>
          </a:xfrm>
        </p:spPr>
        <p:txBody>
          <a:bodyPr>
            <a:normAutofit fontScale="92500" lnSpcReduction="10000"/>
          </a:bodyPr>
          <a:lstStyle/>
          <a:p>
            <a:r>
              <a:rPr lang="en-US" sz="2800" b="1" dirty="0"/>
              <a:t>To be eligible to join a Prescription Drug Plan </a:t>
            </a:r>
          </a:p>
          <a:p>
            <a:pPr lvl="1"/>
            <a:r>
              <a:rPr lang="en-US" sz="2800" dirty="0"/>
              <a:t>You must have Medicare Part A and/or Part B</a:t>
            </a:r>
          </a:p>
          <a:p>
            <a:r>
              <a:rPr lang="en-US" sz="2800" b="1" dirty="0"/>
              <a:t>To be eligible to join a Medicare Advantage Plan with drug coverage</a:t>
            </a:r>
          </a:p>
          <a:p>
            <a:pPr lvl="1"/>
            <a:r>
              <a:rPr lang="en-US" sz="2800" dirty="0"/>
              <a:t>You must have Part A and Part B </a:t>
            </a:r>
          </a:p>
          <a:p>
            <a:r>
              <a:rPr lang="en-US" sz="2800" b="1" dirty="0"/>
              <a:t>You must live in plan’s service area </a:t>
            </a:r>
          </a:p>
          <a:p>
            <a:pPr lvl="1"/>
            <a:r>
              <a:rPr lang="en-US" sz="2800" dirty="0"/>
              <a:t>You can’t be incarcerated</a:t>
            </a:r>
          </a:p>
          <a:p>
            <a:pPr lvl="1"/>
            <a:r>
              <a:rPr lang="en-US" sz="2800" dirty="0"/>
              <a:t>You can’t live outside the United States</a:t>
            </a:r>
          </a:p>
          <a:p>
            <a:r>
              <a:rPr lang="en-US" sz="2800" b="1" dirty="0"/>
              <a:t>You must be enrolled in a plan to get drug coverage</a:t>
            </a:r>
          </a:p>
          <a:p>
            <a:endParaRPr lang="en-US" dirty="0"/>
          </a:p>
        </p:txBody>
      </p:sp>
    </p:spTree>
    <p:extLst>
      <p:ext uri="{BB962C8B-B14F-4D97-AF65-F5344CB8AC3E}">
        <p14:creationId xmlns:p14="http://schemas.microsoft.com/office/powerpoint/2010/main" val="14650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6" descr="Table showing dates when you can join or switch Medicare prescription drug plans. Details are included in the speakers' notes."/>
          <p:cNvGraphicFramePr>
            <a:graphicFrameLocks noGrp="1"/>
          </p:cNvGraphicFramePr>
          <p:nvPr>
            <p:ph idx="1"/>
            <p:extLst>
              <p:ext uri="{D42A27DB-BD31-4B8C-83A1-F6EECF244321}">
                <p14:modId xmlns:p14="http://schemas.microsoft.com/office/powerpoint/2010/main" val="233817572"/>
              </p:ext>
            </p:extLst>
          </p:nvPr>
        </p:nvGraphicFramePr>
        <p:xfrm>
          <a:off x="992959" y="670664"/>
          <a:ext cx="10200559" cy="5120640"/>
        </p:xfrm>
        <a:graphic>
          <a:graphicData uri="http://schemas.openxmlformats.org/drawingml/2006/table">
            <a:tbl>
              <a:tblPr firstRow="1" bandRow="1">
                <a:tableStyleId>{5C22544A-7EE6-4342-B048-85BDC9FD1C3A}</a:tableStyleId>
              </a:tblPr>
              <a:tblGrid>
                <a:gridCol w="3570196">
                  <a:extLst>
                    <a:ext uri="{9D8B030D-6E8A-4147-A177-3AD203B41FA5}">
                      <a16:colId xmlns:a16="http://schemas.microsoft.com/office/drawing/2014/main" val="20000"/>
                    </a:ext>
                  </a:extLst>
                </a:gridCol>
                <a:gridCol w="6630363">
                  <a:extLst>
                    <a:ext uri="{9D8B030D-6E8A-4147-A177-3AD203B41FA5}">
                      <a16:colId xmlns:a16="http://schemas.microsoft.com/office/drawing/2014/main" val="20001"/>
                    </a:ext>
                  </a:extLst>
                </a:gridCol>
              </a:tblGrid>
              <a:tr h="106680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u="none" strike="noStrike" kern="1200" cap="none" spc="0" normalizeH="0" baseline="0" noProof="0" dirty="0">
                          <a:ln>
                            <a:noFill/>
                          </a:ln>
                          <a:effectLst/>
                          <a:uLnTx/>
                          <a:uFillTx/>
                        </a:rPr>
                        <a:t>When You Can Join or Switch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u="none" strike="noStrike" kern="1200" cap="none" spc="0" normalizeH="0" baseline="0" noProof="0" dirty="0">
                          <a:ln>
                            <a:noFill/>
                          </a:ln>
                          <a:effectLst/>
                          <a:uLnTx/>
                          <a:uFillTx/>
                        </a:rPr>
                        <a:t>Medicare Prescription Drug Plans</a:t>
                      </a:r>
                      <a:endParaRPr lang="en-US" sz="3600" dirty="0">
                        <a:solidFill>
                          <a:schemeClr val="tx1"/>
                        </a:solidFill>
                      </a:endParaRPr>
                    </a:p>
                  </a:txBody>
                  <a:tcPr marL="82296" marR="82296" anchor="ctr"/>
                </a:tc>
                <a:tc hMerge="1">
                  <a:txBody>
                    <a:bodyPr/>
                    <a:lstStyle/>
                    <a:p>
                      <a:pPr marL="228600" marR="0" lvl="1" indent="-228600" algn="l" defTabSz="914400" rtl="0" eaLnBrk="1" fontAlgn="base" latinLnBrk="0" hangingPunct="1">
                        <a:lnSpc>
                          <a:spcPct val="100000"/>
                        </a:lnSpc>
                        <a:spcBef>
                          <a:spcPct val="0"/>
                        </a:spcBef>
                        <a:spcAft>
                          <a:spcPct val="0"/>
                        </a:spcAft>
                        <a:buClrTx/>
                        <a:buSzTx/>
                        <a:buFont typeface="Wingdings" pitchFamily="2" charset="2"/>
                        <a:buChar char="§"/>
                        <a:tabLst/>
                        <a:defRPr/>
                      </a:pPr>
                      <a:endParaRPr lang="en-US" sz="2400" b="0"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0"/>
                  </a:ext>
                </a:extLst>
              </a:tr>
              <a:tr h="81952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a:t>Initial Enrollment Period</a:t>
                      </a:r>
                      <a:endParaRPr lang="en-US" sz="2400" b="1" dirty="0"/>
                    </a:p>
                  </a:txBody>
                  <a:tcPr marL="82296" marR="82296"/>
                </a:tc>
                <a:tc>
                  <a:txBody>
                    <a:bodyPr/>
                    <a:lstStyle/>
                    <a:p>
                      <a:pPr marL="231775" marR="0" lvl="1" indent="-231775"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2400" dirty="0"/>
                        <a:t>7 month period</a:t>
                      </a:r>
                    </a:p>
                    <a:p>
                      <a:pPr marL="231775" marR="0" lvl="1" indent="-231775"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2400" dirty="0"/>
                        <a:t>Starts 3 months before month of eligibility</a:t>
                      </a:r>
                      <a:endParaRPr lang="en-US" sz="2400" b="0" dirty="0">
                        <a:solidFill>
                          <a:schemeClr val="tx1"/>
                        </a:solidFill>
                      </a:endParaRPr>
                    </a:p>
                  </a:txBody>
                  <a:tcPr marL="82296" marR="82296"/>
                </a:tc>
                <a:extLst>
                  <a:ext uri="{0D108BD9-81ED-4DB2-BD59-A6C34878D82A}">
                    <a16:rowId xmlns:a16="http://schemas.microsoft.com/office/drawing/2014/main" val="10001"/>
                  </a:ext>
                </a:extLst>
              </a:tr>
              <a:tr h="781160">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400" dirty="0"/>
                        <a:t>Medicare’s Open Enrollment Period</a:t>
                      </a:r>
                      <a:endParaRPr lang="en-US" sz="2400" b="1" dirty="0"/>
                    </a:p>
                  </a:txBody>
                  <a:tcPr marL="82296" marR="82296"/>
                </a:tc>
                <a:tc>
                  <a:txBody>
                    <a:bodyPr/>
                    <a:lstStyle/>
                    <a:p>
                      <a:pPr marL="0" marR="0" lvl="1"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2400" baseline="0" dirty="0"/>
                        <a:t>October 15 – December 7 each year </a:t>
                      </a:r>
                    </a:p>
                    <a:p>
                      <a:pPr marL="0" marR="0" lvl="1"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2400" baseline="0" dirty="0"/>
                        <a:t>  Coverage begins January 1 </a:t>
                      </a:r>
                    </a:p>
                  </a:txBody>
                  <a:tcPr marL="82296" marR="82296"/>
                </a:tc>
                <a:extLst>
                  <a:ext uri="{0D108BD9-81ED-4DB2-BD59-A6C34878D82A}">
                    <a16:rowId xmlns:a16="http://schemas.microsoft.com/office/drawing/2014/main" val="10002"/>
                  </a:ext>
                </a:extLst>
              </a:tr>
              <a:tr h="781160">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400" dirty="0"/>
                        <a:t>January</a:t>
                      </a:r>
                      <a:r>
                        <a:rPr lang="en-US" sz="2400" baseline="0" dirty="0"/>
                        <a:t> 1</a:t>
                      </a:r>
                      <a:r>
                        <a:rPr lang="en-US" sz="2400" baseline="30000" dirty="0"/>
                        <a:t>st</a:t>
                      </a:r>
                      <a:r>
                        <a:rPr lang="en-US" sz="2400" baseline="0" dirty="0"/>
                        <a:t> – </a:t>
                      </a:r>
                    </a:p>
                    <a:p>
                      <a:pPr marL="0" marR="0" lvl="2" indent="0" algn="l" defTabSz="914400" rtl="0" eaLnBrk="1" fontAlgn="auto" latinLnBrk="0" hangingPunct="1">
                        <a:lnSpc>
                          <a:spcPct val="100000"/>
                        </a:lnSpc>
                        <a:spcBef>
                          <a:spcPts val="0"/>
                        </a:spcBef>
                        <a:spcAft>
                          <a:spcPts val="0"/>
                        </a:spcAft>
                        <a:buClrTx/>
                        <a:buSzTx/>
                        <a:buFontTx/>
                        <a:buNone/>
                        <a:tabLst/>
                        <a:defRPr/>
                      </a:pPr>
                      <a:r>
                        <a:rPr lang="en-US" sz="2400" baseline="0" dirty="0"/>
                        <a:t>March 31</a:t>
                      </a:r>
                      <a:r>
                        <a:rPr lang="en-US" sz="2400" baseline="30000" dirty="0"/>
                        <a:t>st</a:t>
                      </a:r>
                      <a:r>
                        <a:rPr lang="en-US" sz="2400" baseline="0" dirty="0"/>
                        <a:t> </a:t>
                      </a:r>
                      <a:endParaRPr lang="en-US" sz="2400" b="1" dirty="0"/>
                    </a:p>
                  </a:txBody>
                  <a:tcPr marL="82296" marR="82296"/>
                </a:tc>
                <a:tc>
                  <a:txBody>
                    <a:bodyPr/>
                    <a:lstStyle/>
                    <a:p>
                      <a:pPr marL="0" indent="0">
                        <a:buFont typeface="Wingdings" pitchFamily="2" charset="2"/>
                        <a:buNone/>
                      </a:pPr>
                      <a:r>
                        <a:rPr lang="en-US" sz="2400" kern="1200" baseline="0" dirty="0"/>
                        <a:t>During this period, you can leave a Medicare Advantage Plan and switch to Original Medicare. I</a:t>
                      </a:r>
                      <a:r>
                        <a:rPr lang="en-US" sz="2400" kern="1200" dirty="0"/>
                        <a:t>f you make this change, you may also </a:t>
                      </a:r>
                      <a:r>
                        <a:rPr lang="en-US" sz="2400" kern="1200" baseline="0" dirty="0"/>
                        <a:t>join a Part D plan to add drug coverage. Coverage begins the first of the month after the plan gets the enrollment form. </a:t>
                      </a:r>
                      <a:endParaRPr lang="en-US" sz="2400" b="0" dirty="0">
                        <a:solidFill>
                          <a:schemeClr val="tx1"/>
                        </a:solidFill>
                      </a:endParaRPr>
                    </a:p>
                  </a:txBody>
                  <a:tcPr marL="82296" marR="82296"/>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847451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6" descr="Table showing special enrollment periods (SEP) when you can join or switch drug plans. Details are included in the speakers' notes."/>
          <p:cNvGraphicFramePr>
            <a:graphicFrameLocks/>
          </p:cNvGraphicFramePr>
          <p:nvPr>
            <p:extLst>
              <p:ext uri="{D42A27DB-BD31-4B8C-83A1-F6EECF244321}">
                <p14:modId xmlns:p14="http://schemas.microsoft.com/office/powerpoint/2010/main" val="1177189245"/>
              </p:ext>
            </p:extLst>
          </p:nvPr>
        </p:nvGraphicFramePr>
        <p:xfrm>
          <a:off x="697522" y="504846"/>
          <a:ext cx="10811306" cy="5549113"/>
        </p:xfrm>
        <a:graphic>
          <a:graphicData uri="http://schemas.openxmlformats.org/drawingml/2006/table">
            <a:tbl>
              <a:tblPr firstRow="1" bandRow="1">
                <a:tableStyleId>{5C22544A-7EE6-4342-B048-85BDC9FD1C3A}</a:tableStyleId>
              </a:tblPr>
              <a:tblGrid>
                <a:gridCol w="2370900">
                  <a:extLst>
                    <a:ext uri="{9D8B030D-6E8A-4147-A177-3AD203B41FA5}">
                      <a16:colId xmlns:a16="http://schemas.microsoft.com/office/drawing/2014/main" val="20000"/>
                    </a:ext>
                  </a:extLst>
                </a:gridCol>
                <a:gridCol w="8440406">
                  <a:extLst>
                    <a:ext uri="{9D8B030D-6E8A-4147-A177-3AD203B41FA5}">
                      <a16:colId xmlns:a16="http://schemas.microsoft.com/office/drawing/2014/main" val="20001"/>
                    </a:ext>
                  </a:extLst>
                </a:gridCol>
              </a:tblGrid>
              <a:tr h="1035835">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u="none" strike="noStrike" kern="1200" cap="none" spc="0" normalizeH="0" baseline="0" noProof="0" dirty="0">
                          <a:ln>
                            <a:noFill/>
                          </a:ln>
                          <a:effectLst/>
                          <a:uLnTx/>
                          <a:uFillTx/>
                        </a:rPr>
                        <a:t>When You Can Join or Switch Drug Plans</a:t>
                      </a:r>
                      <a:endParaRPr lang="en-US" sz="3600" dirty="0">
                        <a:solidFill>
                          <a:schemeClr val="bg1"/>
                        </a:solidFill>
                      </a:endParaRPr>
                    </a:p>
                  </a:txBody>
                  <a:tcPr anchor="ctr"/>
                </a:tc>
                <a:tc hMerge="1">
                  <a:txBody>
                    <a:bodyPr/>
                    <a:lstStyle/>
                    <a:p>
                      <a:pPr marL="228600" marR="0" lvl="1" indent="-228600" algn="l" defTabSz="914400" rtl="0" eaLnBrk="1" fontAlgn="base" latinLnBrk="0" hangingPunct="1">
                        <a:lnSpc>
                          <a:spcPct val="100000"/>
                        </a:lnSpc>
                        <a:spcBef>
                          <a:spcPct val="0"/>
                        </a:spcBef>
                        <a:spcAft>
                          <a:spcPct val="0"/>
                        </a:spcAft>
                        <a:buClrTx/>
                        <a:buSzTx/>
                        <a:buFont typeface="Wingdings" pitchFamily="2" charset="2"/>
                        <a:buChar char="§"/>
                        <a:tabLst/>
                        <a:defRPr/>
                      </a:pPr>
                      <a:endParaRPr lang="en-US" sz="2400" b="0"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0"/>
                  </a:ext>
                </a:extLst>
              </a:tr>
              <a:tr h="4513278">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400" dirty="0"/>
                        <a:t>Special Enrollment Periods (SEP)</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2400" dirty="0"/>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2400" b="1" dirty="0"/>
                    </a:p>
                  </a:txBody>
                  <a:tcPr/>
                </a:tc>
                <a:tc>
                  <a:txBody>
                    <a:bodyPr/>
                    <a:lstStyle/>
                    <a:p>
                      <a:pPr marL="231775" lvl="1" indent="-230188" eaLnBrk="1" hangingPunct="1">
                        <a:spcBef>
                          <a:spcPct val="3000"/>
                        </a:spcBef>
                        <a:buFont typeface="Wingdings" pitchFamily="2" charset="2"/>
                        <a:buChar char="§"/>
                      </a:pPr>
                      <a:r>
                        <a:rPr lang="en-US" sz="2400" spc="-50" baseline="0" dirty="0"/>
                        <a:t>You permanently move out of your plan’s service area</a:t>
                      </a:r>
                    </a:p>
                    <a:p>
                      <a:pPr marL="231775" lvl="1" indent="-230188" eaLnBrk="1" hangingPunct="1">
                        <a:spcBef>
                          <a:spcPct val="3000"/>
                        </a:spcBef>
                        <a:buFont typeface="Wingdings" pitchFamily="2" charset="2"/>
                        <a:buChar char="§"/>
                      </a:pPr>
                      <a:r>
                        <a:rPr lang="en-US" sz="2400" dirty="0"/>
                        <a:t>You lose other creditable prescription coverage</a:t>
                      </a:r>
                    </a:p>
                    <a:p>
                      <a:pPr marL="231775" lvl="1" indent="-230188" eaLnBrk="1" hangingPunct="1">
                        <a:spcBef>
                          <a:spcPct val="3000"/>
                        </a:spcBef>
                        <a:buFont typeface="Wingdings" pitchFamily="2" charset="2"/>
                        <a:buChar char="§"/>
                      </a:pPr>
                      <a:r>
                        <a:rPr lang="en-US" sz="2400" dirty="0"/>
                        <a:t>You weren’t adequately told</a:t>
                      </a:r>
                      <a:r>
                        <a:rPr lang="en-US" sz="2400" baseline="0" dirty="0"/>
                        <a:t> that</a:t>
                      </a:r>
                      <a:r>
                        <a:rPr lang="en-US" sz="2400" dirty="0"/>
                        <a:t> your other coverage wasn’t creditable or your</a:t>
                      </a:r>
                      <a:r>
                        <a:rPr lang="en-US" sz="2400" baseline="0" dirty="0"/>
                        <a:t> other coverage </a:t>
                      </a:r>
                      <a:r>
                        <a:rPr lang="en-US" sz="2400" dirty="0"/>
                        <a:t>was reduced and is no longer creditable</a:t>
                      </a:r>
                    </a:p>
                    <a:p>
                      <a:pPr marL="231775" lvl="1" indent="-230188" eaLnBrk="1" hangingPunct="1">
                        <a:spcBef>
                          <a:spcPct val="3000"/>
                        </a:spcBef>
                        <a:buFont typeface="Wingdings" pitchFamily="2" charset="2"/>
                        <a:buChar char="§"/>
                      </a:pPr>
                      <a:r>
                        <a:rPr lang="en-US" sz="2400" dirty="0"/>
                        <a:t>You enter, live at, or leave a long-term care facility</a:t>
                      </a:r>
                    </a:p>
                    <a:p>
                      <a:pPr marL="231775" lvl="1" indent="-230188" eaLnBrk="1" hangingPunct="1">
                        <a:spcBef>
                          <a:spcPct val="3000"/>
                        </a:spcBef>
                        <a:buFont typeface="Wingdings" pitchFamily="2" charset="2"/>
                        <a:buChar char="§"/>
                      </a:pPr>
                      <a:r>
                        <a:rPr lang="en-US" sz="2400" spc="-50" dirty="0"/>
                        <a:t>You have</a:t>
                      </a:r>
                      <a:r>
                        <a:rPr lang="en-US" sz="2400" spc="-50" baseline="0" dirty="0"/>
                        <a:t> a continuous SEP if you qu</a:t>
                      </a:r>
                      <a:r>
                        <a:rPr lang="en-US" sz="2400" spc="-50" dirty="0"/>
                        <a:t>alify for Extra Help</a:t>
                      </a:r>
                    </a:p>
                    <a:p>
                      <a:pPr marL="231775" lvl="1" indent="-230188" eaLnBrk="1" hangingPunct="1">
                        <a:spcBef>
                          <a:spcPct val="3000"/>
                        </a:spcBef>
                        <a:buFont typeface="Wingdings" pitchFamily="2" charset="2"/>
                        <a:buChar char="§"/>
                      </a:pPr>
                      <a:r>
                        <a:rPr lang="en-US" sz="2400" dirty="0"/>
                        <a:t>You belong to a State Pharmaceutical</a:t>
                      </a:r>
                      <a:r>
                        <a:rPr lang="en-US" sz="2400" baseline="0" dirty="0"/>
                        <a:t> Assistance Program (SPAP) </a:t>
                      </a:r>
                    </a:p>
                    <a:p>
                      <a:pPr marL="231775" lvl="1" indent="-230188" eaLnBrk="1" hangingPunct="1">
                        <a:spcBef>
                          <a:spcPct val="3000"/>
                        </a:spcBef>
                        <a:buFont typeface="Wingdings" pitchFamily="2" charset="2"/>
                        <a:buChar char="§"/>
                      </a:pPr>
                      <a:r>
                        <a:rPr lang="en-US" sz="2400" baseline="0" dirty="0"/>
                        <a:t>You join or switch to a plan that has a 5-Star rating </a:t>
                      </a:r>
                      <a:endParaRPr lang="en-US" sz="2400" dirty="0"/>
                    </a:p>
                    <a:p>
                      <a:pPr marL="231775" lvl="1" indent="-230188" eaLnBrk="1" hangingPunct="1">
                        <a:spcBef>
                          <a:spcPct val="3000"/>
                        </a:spcBef>
                        <a:buFont typeface="Wingdings" pitchFamily="2" charset="2"/>
                        <a:buChar char="§"/>
                      </a:pPr>
                      <a:r>
                        <a:rPr lang="en-US" sz="2400" dirty="0"/>
                        <a:t>Or in other exceptional circumstances</a:t>
                      </a:r>
                      <a:endParaRPr lang="en-US" sz="2400" b="0" dirty="0">
                        <a:solidFill>
                          <a:schemeClr val="tx1"/>
                        </a:solidFill>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04399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678561"/>
          </a:xfrm>
        </p:spPr>
        <p:txBody>
          <a:bodyPr>
            <a:normAutofit/>
          </a:bodyPr>
          <a:lstStyle/>
          <a:p>
            <a:r>
              <a:rPr lang="en-US" sz="4000" dirty="0"/>
              <a:t>Late Enrollment Penalty</a:t>
            </a:r>
          </a:p>
        </p:txBody>
      </p:sp>
      <p:sp>
        <p:nvSpPr>
          <p:cNvPr id="3" name="Content Placeholder 2"/>
          <p:cNvSpPr>
            <a:spLocks noGrp="1"/>
          </p:cNvSpPr>
          <p:nvPr>
            <p:ph idx="1"/>
          </p:nvPr>
        </p:nvSpPr>
        <p:spPr>
          <a:xfrm>
            <a:off x="1295400" y="1466193"/>
            <a:ext cx="9601200" cy="4325007"/>
          </a:xfrm>
        </p:spPr>
        <p:txBody>
          <a:bodyPr>
            <a:normAutofit lnSpcReduction="10000"/>
          </a:bodyPr>
          <a:lstStyle/>
          <a:p>
            <a:r>
              <a:rPr lang="en-US" sz="2800" b="1" dirty="0"/>
              <a:t>Higher premium if you wait to enroll </a:t>
            </a:r>
          </a:p>
          <a:p>
            <a:pPr lvl="1"/>
            <a:r>
              <a:rPr lang="en-US" sz="2800" dirty="0"/>
              <a:t>Additional 1 percent of base beneficiary premium</a:t>
            </a:r>
          </a:p>
          <a:p>
            <a:pPr lvl="2"/>
            <a:r>
              <a:rPr lang="en-US" sz="2800" dirty="0"/>
              <a:t>For each month eligible and not enrolled</a:t>
            </a:r>
          </a:p>
          <a:p>
            <a:pPr lvl="2"/>
            <a:r>
              <a:rPr lang="en-US" sz="2800" dirty="0"/>
              <a:t>For as long as you have Medicare drug coverage</a:t>
            </a:r>
          </a:p>
          <a:p>
            <a:r>
              <a:rPr lang="en-US" sz="2800" b="1" dirty="0"/>
              <a:t>National base beneficiary premium</a:t>
            </a:r>
          </a:p>
          <a:p>
            <a:pPr lvl="1"/>
            <a:r>
              <a:rPr lang="en-US" sz="2800" dirty="0"/>
              <a:t>$36.78 in 2025</a:t>
            </a:r>
          </a:p>
          <a:p>
            <a:pPr lvl="1"/>
            <a:r>
              <a:rPr lang="en-US" sz="2800" dirty="0"/>
              <a:t>May change each year </a:t>
            </a:r>
          </a:p>
          <a:p>
            <a:r>
              <a:rPr lang="en-US" sz="2800" b="1" dirty="0"/>
              <a:t>Except if you had creditable drug coverage or get Extra Help</a:t>
            </a:r>
          </a:p>
          <a:p>
            <a:endParaRPr lang="en-US" dirty="0"/>
          </a:p>
        </p:txBody>
      </p:sp>
    </p:spTree>
    <p:extLst>
      <p:ext uri="{BB962C8B-B14F-4D97-AF65-F5344CB8AC3E}">
        <p14:creationId xmlns:p14="http://schemas.microsoft.com/office/powerpoint/2010/main" val="1561808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25857"/>
          </a:xfrm>
        </p:spPr>
        <p:txBody>
          <a:bodyPr>
            <a:normAutofit/>
          </a:bodyPr>
          <a:lstStyle/>
          <a:p>
            <a:r>
              <a:rPr lang="en-US" sz="4000" dirty="0"/>
              <a:t>Part D-Covered Drugs</a:t>
            </a:r>
          </a:p>
        </p:txBody>
      </p:sp>
      <p:sp>
        <p:nvSpPr>
          <p:cNvPr id="3" name="Content Placeholder 2"/>
          <p:cNvSpPr>
            <a:spLocks noGrp="1"/>
          </p:cNvSpPr>
          <p:nvPr>
            <p:ph idx="1"/>
          </p:nvPr>
        </p:nvSpPr>
        <p:spPr>
          <a:xfrm>
            <a:off x="1295400" y="1450429"/>
            <a:ext cx="9601200" cy="4340772"/>
          </a:xfrm>
        </p:spPr>
        <p:txBody>
          <a:bodyPr>
            <a:normAutofit lnSpcReduction="10000"/>
          </a:bodyPr>
          <a:lstStyle/>
          <a:p>
            <a:r>
              <a:rPr lang="en-US" sz="2800" b="1" dirty="0"/>
              <a:t>Prescription brand-name and generic drugs</a:t>
            </a:r>
          </a:p>
          <a:p>
            <a:pPr lvl="1"/>
            <a:r>
              <a:rPr lang="en-US" sz="2800" dirty="0"/>
              <a:t>Approved by the Food and Drug Administration </a:t>
            </a:r>
          </a:p>
          <a:p>
            <a:pPr lvl="1"/>
            <a:r>
              <a:rPr lang="en-US" sz="2800" dirty="0"/>
              <a:t>Used and sold in United States</a:t>
            </a:r>
          </a:p>
          <a:p>
            <a:pPr lvl="1"/>
            <a:r>
              <a:rPr lang="en-US" sz="2800" dirty="0"/>
              <a:t>Used for medically-accepted indications</a:t>
            </a:r>
          </a:p>
          <a:p>
            <a:r>
              <a:rPr lang="en-US" sz="2800" b="1" dirty="0"/>
              <a:t>Includes drugs, biological products, and insulin</a:t>
            </a:r>
          </a:p>
          <a:p>
            <a:pPr lvl="1"/>
            <a:r>
              <a:rPr lang="en-US" sz="2800" dirty="0"/>
              <a:t>Supplies associated with injection of insulin</a:t>
            </a:r>
          </a:p>
          <a:p>
            <a:r>
              <a:rPr lang="en-US" sz="2800" b="1" dirty="0"/>
              <a:t>Plans must cover range of drugs in each category</a:t>
            </a:r>
          </a:p>
          <a:p>
            <a:r>
              <a:rPr lang="en-US" sz="2800" b="1" dirty="0"/>
              <a:t>Coverage and rules vary by plan</a:t>
            </a:r>
          </a:p>
          <a:p>
            <a:endParaRPr lang="en-US" dirty="0"/>
          </a:p>
        </p:txBody>
      </p:sp>
    </p:spTree>
    <p:extLst>
      <p:ext uri="{BB962C8B-B14F-4D97-AF65-F5344CB8AC3E}">
        <p14:creationId xmlns:p14="http://schemas.microsoft.com/office/powerpoint/2010/main" val="247582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47030"/>
          </a:xfrm>
        </p:spPr>
        <p:txBody>
          <a:bodyPr>
            <a:normAutofit/>
          </a:bodyPr>
          <a:lstStyle/>
          <a:p>
            <a:r>
              <a:rPr lang="en-US" sz="4000" dirty="0"/>
              <a:t>Required Coverage</a:t>
            </a:r>
          </a:p>
        </p:txBody>
      </p:sp>
      <p:sp>
        <p:nvSpPr>
          <p:cNvPr id="3" name="Content Placeholder 2"/>
          <p:cNvSpPr>
            <a:spLocks noGrp="1"/>
          </p:cNvSpPr>
          <p:nvPr>
            <p:ph idx="1"/>
          </p:nvPr>
        </p:nvSpPr>
        <p:spPr>
          <a:xfrm>
            <a:off x="1295400" y="1371601"/>
            <a:ext cx="9601200" cy="4419600"/>
          </a:xfrm>
        </p:spPr>
        <p:txBody>
          <a:bodyPr>
            <a:normAutofit fontScale="92500" lnSpcReduction="10000"/>
          </a:bodyPr>
          <a:lstStyle/>
          <a:p>
            <a:r>
              <a:rPr lang="en-US" sz="2800" b="1" dirty="0"/>
              <a:t>All drugs in six protected categories</a:t>
            </a:r>
          </a:p>
          <a:p>
            <a:pPr lvl="1"/>
            <a:r>
              <a:rPr lang="en-US" sz="2800" dirty="0"/>
              <a:t>Cancer medications</a:t>
            </a:r>
          </a:p>
          <a:p>
            <a:pPr lvl="1"/>
            <a:r>
              <a:rPr lang="en-US" sz="2800" dirty="0"/>
              <a:t>HIV/AIDS treatments</a:t>
            </a:r>
          </a:p>
          <a:p>
            <a:pPr lvl="1"/>
            <a:r>
              <a:rPr lang="en-US" sz="2800" dirty="0"/>
              <a:t>Antidepressants</a:t>
            </a:r>
          </a:p>
          <a:p>
            <a:pPr lvl="1"/>
            <a:r>
              <a:rPr lang="en-US" sz="2800" dirty="0"/>
              <a:t>Antipsychotic medications</a:t>
            </a:r>
          </a:p>
          <a:p>
            <a:pPr lvl="1"/>
            <a:r>
              <a:rPr lang="en-US" sz="2800" dirty="0"/>
              <a:t>Anticonvulsive treatments</a:t>
            </a:r>
          </a:p>
          <a:p>
            <a:pPr lvl="1"/>
            <a:r>
              <a:rPr lang="en-US" sz="2800" dirty="0"/>
              <a:t>Immunosuppressant's</a:t>
            </a:r>
          </a:p>
          <a:p>
            <a:r>
              <a:rPr lang="en-US" sz="2800" b="1" dirty="0"/>
              <a:t>All commercially-available vaccines</a:t>
            </a:r>
          </a:p>
          <a:p>
            <a:pPr lvl="1"/>
            <a:r>
              <a:rPr lang="en-US" sz="2800" dirty="0"/>
              <a:t>Except those covered under Part B (e.g., flu shot) </a:t>
            </a:r>
          </a:p>
          <a:p>
            <a:endParaRPr lang="en-US" dirty="0"/>
          </a:p>
        </p:txBody>
      </p:sp>
    </p:spTree>
    <p:extLst>
      <p:ext uri="{BB962C8B-B14F-4D97-AF65-F5344CB8AC3E}">
        <p14:creationId xmlns:p14="http://schemas.microsoft.com/office/powerpoint/2010/main" val="269489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94326"/>
          </a:xfrm>
        </p:spPr>
        <p:txBody>
          <a:bodyPr>
            <a:normAutofit/>
          </a:bodyPr>
          <a:lstStyle/>
          <a:p>
            <a:r>
              <a:rPr lang="en-US" sz="4000" dirty="0"/>
              <a:t>Drugs Excluded by Law Under Part D</a:t>
            </a:r>
          </a:p>
        </p:txBody>
      </p:sp>
      <p:sp>
        <p:nvSpPr>
          <p:cNvPr id="3" name="Content Placeholder 2"/>
          <p:cNvSpPr>
            <a:spLocks noGrp="1"/>
          </p:cNvSpPr>
          <p:nvPr>
            <p:ph idx="1"/>
          </p:nvPr>
        </p:nvSpPr>
        <p:spPr>
          <a:xfrm>
            <a:off x="1295400" y="1450429"/>
            <a:ext cx="9601200" cy="4340772"/>
          </a:xfrm>
        </p:spPr>
        <p:txBody>
          <a:bodyPr>
            <a:normAutofit lnSpcReduction="10000"/>
          </a:bodyPr>
          <a:lstStyle/>
          <a:p>
            <a:r>
              <a:rPr lang="en-US" sz="2800" b="1" dirty="0"/>
              <a:t>Drugs for anorexia, weight loss, or weight gain	</a:t>
            </a:r>
          </a:p>
          <a:p>
            <a:r>
              <a:rPr lang="en-US" sz="2800" b="1" dirty="0"/>
              <a:t>Erectile dysfunction drugs when used for the treatment of sexual or erectile dysfunction</a:t>
            </a:r>
          </a:p>
          <a:p>
            <a:r>
              <a:rPr lang="en-US" sz="2800" b="1" dirty="0"/>
              <a:t>Fertility drugs</a:t>
            </a:r>
          </a:p>
          <a:p>
            <a:r>
              <a:rPr lang="en-US" sz="2800" b="1" dirty="0"/>
              <a:t>Drugs for cosmetic or lifestyle purposes</a:t>
            </a:r>
          </a:p>
          <a:p>
            <a:r>
              <a:rPr lang="en-US" sz="2800" b="1" dirty="0"/>
              <a:t>Drugs for symptomatic relief of coughs and colds</a:t>
            </a:r>
          </a:p>
          <a:p>
            <a:r>
              <a:rPr lang="en-US" sz="2800" b="1" dirty="0"/>
              <a:t>Prescription vitamin and mineral products</a:t>
            </a:r>
          </a:p>
          <a:p>
            <a:r>
              <a:rPr lang="en-US" sz="2800" b="1" dirty="0"/>
              <a:t>Non-prescription drugs</a:t>
            </a:r>
          </a:p>
          <a:p>
            <a:endParaRPr lang="en-US" dirty="0"/>
          </a:p>
        </p:txBody>
      </p:sp>
    </p:spTree>
    <p:extLst>
      <p:ext uri="{BB962C8B-B14F-4D97-AF65-F5344CB8AC3E}">
        <p14:creationId xmlns:p14="http://schemas.microsoft.com/office/powerpoint/2010/main" val="3986934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678561"/>
          </a:xfrm>
        </p:spPr>
        <p:txBody>
          <a:bodyPr>
            <a:normAutofit/>
          </a:bodyPr>
          <a:lstStyle/>
          <a:p>
            <a:r>
              <a:rPr lang="en-US" sz="4000" dirty="0"/>
              <a:t>Access to Covered Drugs</a:t>
            </a:r>
          </a:p>
        </p:txBody>
      </p:sp>
      <p:sp>
        <p:nvSpPr>
          <p:cNvPr id="3" name="Content Placeholder 2"/>
          <p:cNvSpPr>
            <a:spLocks noGrp="1"/>
          </p:cNvSpPr>
          <p:nvPr>
            <p:ph idx="1"/>
          </p:nvPr>
        </p:nvSpPr>
        <p:spPr>
          <a:xfrm>
            <a:off x="1295400" y="1497725"/>
            <a:ext cx="9601200" cy="4293476"/>
          </a:xfrm>
        </p:spPr>
        <p:txBody>
          <a:bodyPr>
            <a:normAutofit/>
          </a:bodyPr>
          <a:lstStyle/>
          <a:p>
            <a:r>
              <a:rPr lang="en-US" sz="2800" b="1" dirty="0"/>
              <a:t>Plans must cover a range of drugs in each category</a:t>
            </a:r>
          </a:p>
          <a:p>
            <a:r>
              <a:rPr lang="en-US" sz="2800" b="1" dirty="0"/>
              <a:t>Coverage and rules vary by plan</a:t>
            </a:r>
          </a:p>
          <a:p>
            <a:r>
              <a:rPr lang="en-US" sz="2800" b="1" dirty="0"/>
              <a:t>Plans can manage access to drug coverage through</a:t>
            </a:r>
          </a:p>
          <a:p>
            <a:pPr lvl="1"/>
            <a:r>
              <a:rPr lang="en-US" sz="2800" dirty="0"/>
              <a:t>Formularies (list of covered drugs)</a:t>
            </a:r>
          </a:p>
          <a:p>
            <a:pPr lvl="1"/>
            <a:r>
              <a:rPr lang="en-US" sz="2800" dirty="0"/>
              <a:t>Prior authorization (doctor requests before service)</a:t>
            </a:r>
          </a:p>
          <a:p>
            <a:pPr lvl="1"/>
            <a:r>
              <a:rPr lang="en-US" sz="2800" dirty="0"/>
              <a:t>Step therapy (type of prior authorization)</a:t>
            </a:r>
          </a:p>
          <a:p>
            <a:pPr lvl="1"/>
            <a:r>
              <a:rPr lang="en-US" sz="2800" dirty="0"/>
              <a:t>Quantity limits (limits quantity over period of time)</a:t>
            </a:r>
          </a:p>
          <a:p>
            <a:endParaRPr lang="en-US" dirty="0"/>
          </a:p>
        </p:txBody>
      </p:sp>
    </p:spTree>
    <p:extLst>
      <p:ext uri="{BB962C8B-B14F-4D97-AF65-F5344CB8AC3E}">
        <p14:creationId xmlns:p14="http://schemas.microsoft.com/office/powerpoint/2010/main" val="39884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10092"/>
          </a:xfrm>
        </p:spPr>
        <p:txBody>
          <a:bodyPr>
            <a:normAutofit/>
          </a:bodyPr>
          <a:lstStyle/>
          <a:p>
            <a:r>
              <a:rPr lang="en-US" sz="4000" dirty="0"/>
              <a:t>Right to File a Complaint or Appeal</a:t>
            </a:r>
          </a:p>
        </p:txBody>
      </p:sp>
      <p:sp>
        <p:nvSpPr>
          <p:cNvPr id="3" name="Content Placeholder 2"/>
          <p:cNvSpPr>
            <a:spLocks noGrp="1"/>
          </p:cNvSpPr>
          <p:nvPr>
            <p:ph idx="1"/>
          </p:nvPr>
        </p:nvSpPr>
        <p:spPr>
          <a:xfrm>
            <a:off x="1295400" y="1387367"/>
            <a:ext cx="9601200" cy="4403834"/>
          </a:xfrm>
        </p:spPr>
        <p:txBody>
          <a:bodyPr>
            <a:normAutofit fontScale="92500" lnSpcReduction="10000"/>
          </a:bodyPr>
          <a:lstStyle/>
          <a:p>
            <a:r>
              <a:rPr lang="en-US" sz="2800" b="1" dirty="0"/>
              <a:t>Complaint (sometimes called a grievance) </a:t>
            </a:r>
          </a:p>
          <a:p>
            <a:pPr lvl="1"/>
            <a:r>
              <a:rPr lang="en-US" sz="2800" dirty="0"/>
              <a:t>Quality of services</a:t>
            </a:r>
          </a:p>
          <a:p>
            <a:pPr lvl="1"/>
            <a:r>
              <a:rPr lang="en-US" sz="2800" dirty="0"/>
              <a:t>Care that is received </a:t>
            </a:r>
          </a:p>
          <a:p>
            <a:r>
              <a:rPr lang="en-US" sz="2800" b="1" dirty="0"/>
              <a:t>Appeal a coverage or payment decision </a:t>
            </a:r>
          </a:p>
          <a:p>
            <a:r>
              <a:rPr lang="en-US" sz="2800" b="1" dirty="0"/>
              <a:t>For information contact</a:t>
            </a:r>
          </a:p>
          <a:p>
            <a:pPr lvl="1"/>
            <a:r>
              <a:rPr lang="en-US" sz="2800" dirty="0"/>
              <a:t>Your plan</a:t>
            </a:r>
          </a:p>
          <a:p>
            <a:pPr lvl="1"/>
            <a:r>
              <a:rPr lang="en-US" sz="2800" dirty="0"/>
              <a:t>State Health Insurance Assistance Program (SHIP) </a:t>
            </a:r>
          </a:p>
          <a:p>
            <a:pPr lvl="1"/>
            <a:r>
              <a:rPr lang="en-US" sz="2800" dirty="0"/>
              <a:t>1-800-MEDICARE (1-800-633-4227)</a:t>
            </a:r>
          </a:p>
          <a:p>
            <a:pPr lvl="2"/>
            <a:r>
              <a:rPr lang="en-US" sz="2800" dirty="0"/>
              <a:t>TTY users should call 1-877-486-2048</a:t>
            </a:r>
          </a:p>
          <a:p>
            <a:endParaRPr lang="en-US" dirty="0"/>
          </a:p>
        </p:txBody>
      </p:sp>
    </p:spTree>
    <p:extLst>
      <p:ext uri="{BB962C8B-B14F-4D97-AF65-F5344CB8AC3E}">
        <p14:creationId xmlns:p14="http://schemas.microsoft.com/office/powerpoint/2010/main" val="1720991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Programs for People</a:t>
            </a:r>
            <a:br>
              <a:rPr lang="en-US" sz="3600" dirty="0"/>
            </a:br>
            <a:r>
              <a:rPr lang="en-US" sz="3600" dirty="0"/>
              <a:t>with Limited Income and Resources</a:t>
            </a:r>
          </a:p>
        </p:txBody>
      </p:sp>
      <p:sp>
        <p:nvSpPr>
          <p:cNvPr id="3" name="Content Placeholder 2"/>
          <p:cNvSpPr>
            <a:spLocks noGrp="1"/>
          </p:cNvSpPr>
          <p:nvPr>
            <p:ph idx="1"/>
          </p:nvPr>
        </p:nvSpPr>
        <p:spPr/>
        <p:txBody>
          <a:bodyPr/>
          <a:lstStyle/>
          <a:p>
            <a:r>
              <a:rPr lang="en-US" sz="2800" b="1" dirty="0"/>
              <a:t>Extra Help</a:t>
            </a:r>
          </a:p>
          <a:p>
            <a:r>
              <a:rPr lang="en-US" sz="2800" b="1" dirty="0"/>
              <a:t>Medicaid</a:t>
            </a:r>
          </a:p>
          <a:p>
            <a:r>
              <a:rPr lang="en-US" sz="2800" b="1" dirty="0"/>
              <a:t>Medicare Savings Programs</a:t>
            </a:r>
          </a:p>
          <a:p>
            <a:r>
              <a:rPr lang="en-US" sz="2800" b="1" dirty="0"/>
              <a:t>Help available for people in the U.S. territories</a:t>
            </a:r>
          </a:p>
          <a:p>
            <a:endParaRPr lang="en-US" dirty="0"/>
          </a:p>
        </p:txBody>
      </p:sp>
    </p:spTree>
    <p:extLst>
      <p:ext uri="{BB962C8B-B14F-4D97-AF65-F5344CB8AC3E}">
        <p14:creationId xmlns:p14="http://schemas.microsoft.com/office/powerpoint/2010/main" val="166155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57388"/>
          </a:xfrm>
        </p:spPr>
        <p:txBody>
          <a:bodyPr>
            <a:normAutofit/>
          </a:bodyPr>
          <a:lstStyle/>
          <a:p>
            <a:r>
              <a:rPr lang="en-US" sz="3600" dirty="0"/>
              <a:t>What Is Extra Help?</a:t>
            </a:r>
          </a:p>
        </p:txBody>
      </p:sp>
      <p:sp>
        <p:nvSpPr>
          <p:cNvPr id="3" name="Content Placeholder 2"/>
          <p:cNvSpPr>
            <a:spLocks noGrp="1"/>
          </p:cNvSpPr>
          <p:nvPr>
            <p:ph idx="1"/>
          </p:nvPr>
        </p:nvSpPr>
        <p:spPr>
          <a:xfrm>
            <a:off x="1295400" y="1560787"/>
            <a:ext cx="9601200" cy="4230414"/>
          </a:xfrm>
        </p:spPr>
        <p:txBody>
          <a:bodyPr>
            <a:normAutofit fontScale="92500" lnSpcReduction="10000"/>
          </a:bodyPr>
          <a:lstStyle/>
          <a:p>
            <a:r>
              <a:rPr lang="en-US" sz="2800" b="1" dirty="0"/>
              <a:t>Program to help people pay for Medicare prescription drug costs</a:t>
            </a:r>
          </a:p>
          <a:p>
            <a:pPr lvl="1"/>
            <a:r>
              <a:rPr lang="en-US" sz="2800" dirty="0"/>
              <a:t>Also called the low-income subsidy </a:t>
            </a:r>
          </a:p>
          <a:p>
            <a:r>
              <a:rPr lang="en-US" sz="2800" b="1" dirty="0"/>
              <a:t>If you have lowest income and resources</a:t>
            </a:r>
          </a:p>
          <a:p>
            <a:pPr lvl="1"/>
            <a:r>
              <a:rPr lang="en-US" sz="2800" dirty="0"/>
              <a:t>Pay no premiums or deductible, and small or no copayments</a:t>
            </a:r>
          </a:p>
          <a:p>
            <a:r>
              <a:rPr lang="en-US" sz="2800" b="1" dirty="0"/>
              <a:t>If you have slightly higher income and resources</a:t>
            </a:r>
          </a:p>
          <a:p>
            <a:pPr lvl="1"/>
            <a:r>
              <a:rPr lang="en-US" sz="2800" dirty="0"/>
              <a:t>Pay reduced deductible and a little more out of pocket</a:t>
            </a:r>
          </a:p>
          <a:p>
            <a:r>
              <a:rPr lang="en-US" sz="2800" b="1" dirty="0"/>
              <a:t>No coverage gap or late enrollment penalty if you qualify for Extra Help </a:t>
            </a:r>
          </a:p>
          <a:p>
            <a:endParaRPr lang="en-US" dirty="0"/>
          </a:p>
        </p:txBody>
      </p:sp>
    </p:spTree>
    <p:extLst>
      <p:ext uri="{BB962C8B-B14F-4D97-AF65-F5344CB8AC3E}">
        <p14:creationId xmlns:p14="http://schemas.microsoft.com/office/powerpoint/2010/main" val="2858775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662795"/>
          </a:xfrm>
        </p:spPr>
        <p:txBody>
          <a:bodyPr>
            <a:normAutofit/>
          </a:bodyPr>
          <a:lstStyle/>
          <a:p>
            <a:r>
              <a:rPr lang="en-US" sz="3600" dirty="0"/>
              <a:t>Qualifying for Extra Help</a:t>
            </a:r>
          </a:p>
        </p:txBody>
      </p:sp>
      <p:sp>
        <p:nvSpPr>
          <p:cNvPr id="3" name="Content Placeholder 2"/>
          <p:cNvSpPr>
            <a:spLocks noGrp="1"/>
          </p:cNvSpPr>
          <p:nvPr>
            <p:ph idx="1"/>
          </p:nvPr>
        </p:nvSpPr>
        <p:spPr>
          <a:xfrm>
            <a:off x="1295400" y="1403131"/>
            <a:ext cx="9601200" cy="4388070"/>
          </a:xfrm>
        </p:spPr>
        <p:txBody>
          <a:bodyPr>
            <a:normAutofit fontScale="92500" lnSpcReduction="20000"/>
          </a:bodyPr>
          <a:lstStyle/>
          <a:p>
            <a:r>
              <a:rPr lang="en-US" sz="2800" b="1" dirty="0"/>
              <a:t>You automatically qualify for Extra Help if you get</a:t>
            </a:r>
          </a:p>
          <a:p>
            <a:pPr lvl="1"/>
            <a:r>
              <a:rPr lang="en-US" sz="2800" dirty="0"/>
              <a:t>Full Medicaid coverage</a:t>
            </a:r>
          </a:p>
          <a:p>
            <a:pPr lvl="1"/>
            <a:r>
              <a:rPr lang="en-US" sz="2800" dirty="0"/>
              <a:t>Supplemental Security Income (SSI) </a:t>
            </a:r>
          </a:p>
          <a:p>
            <a:pPr lvl="1"/>
            <a:r>
              <a:rPr lang="en-US" sz="2800" dirty="0"/>
              <a:t>Help from Medicaid paying your Medicare premiums</a:t>
            </a:r>
          </a:p>
          <a:p>
            <a:r>
              <a:rPr lang="en-US" sz="2800" b="1" dirty="0"/>
              <a:t>All others must apply</a:t>
            </a:r>
          </a:p>
          <a:p>
            <a:pPr lvl="1"/>
            <a:r>
              <a:rPr lang="en-US" sz="2800" dirty="0"/>
              <a:t>Online at socialsecurity.gov </a:t>
            </a:r>
          </a:p>
          <a:p>
            <a:pPr lvl="1"/>
            <a:r>
              <a:rPr lang="en-US" sz="2800" dirty="0"/>
              <a:t>Call Social Security at 1-800-772-1213 (TTY 1-800-325-0778)</a:t>
            </a:r>
          </a:p>
          <a:p>
            <a:pPr lvl="2"/>
            <a:r>
              <a:rPr lang="en-US" sz="2800" dirty="0"/>
              <a:t>Ask for “Application for Help with Medicare Prescription Drug Plan Costs” (SSA-1020)</a:t>
            </a:r>
          </a:p>
          <a:p>
            <a:pPr lvl="1"/>
            <a:r>
              <a:rPr lang="en-US" sz="2800" dirty="0"/>
              <a:t>Contact your state Medicaid agency</a:t>
            </a:r>
          </a:p>
          <a:p>
            <a:endParaRPr lang="en-US" dirty="0"/>
          </a:p>
        </p:txBody>
      </p:sp>
    </p:spTree>
    <p:extLst>
      <p:ext uri="{BB962C8B-B14F-4D97-AF65-F5344CB8AC3E}">
        <p14:creationId xmlns:p14="http://schemas.microsoft.com/office/powerpoint/2010/main" val="932109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94326"/>
          </a:xfrm>
        </p:spPr>
        <p:txBody>
          <a:bodyPr>
            <a:normAutofit/>
          </a:bodyPr>
          <a:lstStyle/>
          <a:p>
            <a:r>
              <a:rPr lang="en-US" sz="4000" dirty="0"/>
              <a:t>What is Medicaid?</a:t>
            </a:r>
          </a:p>
        </p:txBody>
      </p:sp>
      <p:sp>
        <p:nvSpPr>
          <p:cNvPr id="3" name="Content Placeholder 2"/>
          <p:cNvSpPr>
            <a:spLocks noGrp="1"/>
          </p:cNvSpPr>
          <p:nvPr>
            <p:ph idx="1"/>
          </p:nvPr>
        </p:nvSpPr>
        <p:spPr>
          <a:xfrm>
            <a:off x="1295400" y="1371599"/>
            <a:ext cx="9601200" cy="4419601"/>
          </a:xfrm>
        </p:spPr>
        <p:txBody>
          <a:bodyPr>
            <a:normAutofit/>
          </a:bodyPr>
          <a:lstStyle/>
          <a:p>
            <a:r>
              <a:rPr lang="en-US" sz="2800" b="1" dirty="0"/>
              <a:t>Federal-state health insurance program</a:t>
            </a:r>
          </a:p>
          <a:p>
            <a:pPr lvl="1"/>
            <a:r>
              <a:rPr lang="en-US" sz="2800" dirty="0"/>
              <a:t>For people with limited income/resources</a:t>
            </a:r>
          </a:p>
          <a:p>
            <a:pPr lvl="1"/>
            <a:r>
              <a:rPr lang="en-US" sz="2800" dirty="0"/>
              <a:t>Covers most health care costs </a:t>
            </a:r>
          </a:p>
          <a:p>
            <a:pPr lvl="2"/>
            <a:r>
              <a:rPr lang="en-US" sz="2800" dirty="0"/>
              <a:t>If you have both Medicare and Medicaid</a:t>
            </a:r>
          </a:p>
          <a:p>
            <a:r>
              <a:rPr lang="en-US" sz="2800" b="1" dirty="0"/>
              <a:t>Eligibility determined by state</a:t>
            </a:r>
          </a:p>
          <a:p>
            <a:r>
              <a:rPr lang="en-US" sz="2800" b="1" dirty="0"/>
              <a:t>Application processes and benefits vary</a:t>
            </a:r>
          </a:p>
          <a:p>
            <a:r>
              <a:rPr lang="en-US" sz="2800" b="1" dirty="0"/>
              <a:t>State office names vary </a:t>
            </a:r>
          </a:p>
          <a:p>
            <a:pPr lvl="1"/>
            <a:r>
              <a:rPr lang="en-US" sz="2800" dirty="0"/>
              <a:t>Apply if you MIGHT qualify</a:t>
            </a:r>
          </a:p>
          <a:p>
            <a:endParaRPr lang="en-US" dirty="0"/>
          </a:p>
        </p:txBody>
      </p:sp>
    </p:spTree>
    <p:extLst>
      <p:ext uri="{BB962C8B-B14F-4D97-AF65-F5344CB8AC3E}">
        <p14:creationId xmlns:p14="http://schemas.microsoft.com/office/powerpoint/2010/main" val="3766911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757388"/>
          </a:xfrm>
        </p:spPr>
        <p:txBody>
          <a:bodyPr>
            <a:normAutofit/>
          </a:bodyPr>
          <a:lstStyle/>
          <a:p>
            <a:r>
              <a:rPr lang="en-US" sz="4000" dirty="0">
                <a:cs typeface="Arial" charset="0"/>
              </a:rPr>
              <a:t>Medicare Savings Programs</a:t>
            </a:r>
            <a:endParaRPr lang="en-US" sz="4000" dirty="0"/>
          </a:p>
        </p:txBody>
      </p:sp>
      <p:sp>
        <p:nvSpPr>
          <p:cNvPr id="3" name="Content Placeholder 2"/>
          <p:cNvSpPr>
            <a:spLocks noGrp="1"/>
          </p:cNvSpPr>
          <p:nvPr>
            <p:ph idx="1"/>
          </p:nvPr>
        </p:nvSpPr>
        <p:spPr>
          <a:xfrm>
            <a:off x="1295400" y="1481959"/>
            <a:ext cx="9601200" cy="4309241"/>
          </a:xfrm>
        </p:spPr>
        <p:txBody>
          <a:bodyPr>
            <a:normAutofit lnSpcReduction="10000"/>
          </a:bodyPr>
          <a:lstStyle/>
          <a:p>
            <a:r>
              <a:rPr lang="en-US" sz="2800" b="1" dirty="0"/>
              <a:t>Help from Medicaid paying Medicare costs</a:t>
            </a:r>
          </a:p>
          <a:p>
            <a:pPr lvl="1"/>
            <a:r>
              <a:rPr lang="en-US" sz="2800" dirty="0"/>
              <a:t>For people with limited income and resources</a:t>
            </a:r>
          </a:p>
          <a:p>
            <a:r>
              <a:rPr lang="en-US" sz="2800" b="1" dirty="0"/>
              <a:t>Often higher income and resources than full Medicaid</a:t>
            </a:r>
          </a:p>
          <a:p>
            <a:r>
              <a:rPr lang="en-US" sz="2800" b="1" dirty="0"/>
              <a:t>Programs include</a:t>
            </a:r>
          </a:p>
          <a:p>
            <a:pPr lvl="1"/>
            <a:r>
              <a:rPr lang="en-US" sz="2800" dirty="0"/>
              <a:t>Qualified Medicare Beneficiary (QMB)</a:t>
            </a:r>
          </a:p>
          <a:p>
            <a:pPr lvl="1"/>
            <a:r>
              <a:rPr lang="en-US" sz="2800" dirty="0"/>
              <a:t>Specified Low-income Medicare Beneficiary (SLMB)</a:t>
            </a:r>
          </a:p>
          <a:p>
            <a:pPr lvl="1"/>
            <a:r>
              <a:rPr lang="en-US" sz="2800" dirty="0"/>
              <a:t>Qualifying Individual (QI)</a:t>
            </a:r>
          </a:p>
          <a:p>
            <a:pPr lvl="1"/>
            <a:r>
              <a:rPr lang="en-US" sz="2800" dirty="0"/>
              <a:t>Qualified Disabled &amp; Working Individuals (QDWI)</a:t>
            </a:r>
          </a:p>
          <a:p>
            <a:endParaRPr lang="en-US" dirty="0"/>
          </a:p>
        </p:txBody>
      </p:sp>
    </p:spTree>
    <p:extLst>
      <p:ext uri="{BB962C8B-B14F-4D97-AF65-F5344CB8AC3E}">
        <p14:creationId xmlns:p14="http://schemas.microsoft.com/office/powerpoint/2010/main" val="3753955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47030"/>
          </a:xfrm>
        </p:spPr>
        <p:txBody>
          <a:bodyPr>
            <a:normAutofit/>
          </a:bodyPr>
          <a:lstStyle/>
          <a:p>
            <a:r>
              <a:rPr lang="en-US" sz="4000" dirty="0">
                <a:cs typeface="Arial" charset="0"/>
              </a:rPr>
              <a:t>Steps to Take</a:t>
            </a:r>
            <a:endParaRPr lang="en-US" sz="4000" dirty="0"/>
          </a:p>
        </p:txBody>
      </p:sp>
      <p:sp>
        <p:nvSpPr>
          <p:cNvPr id="3" name="Content Placeholder 2"/>
          <p:cNvSpPr>
            <a:spLocks noGrp="1"/>
          </p:cNvSpPr>
          <p:nvPr>
            <p:ph idx="1"/>
          </p:nvPr>
        </p:nvSpPr>
        <p:spPr>
          <a:xfrm>
            <a:off x="1295400" y="1418897"/>
            <a:ext cx="9601200" cy="4372303"/>
          </a:xfrm>
        </p:spPr>
        <p:txBody>
          <a:bodyPr>
            <a:normAutofit fontScale="92500"/>
          </a:bodyPr>
          <a:lstStyle/>
          <a:p>
            <a:r>
              <a:rPr lang="en-US" sz="2800" b="1" dirty="0"/>
              <a:t>If you think you might qualify</a:t>
            </a:r>
          </a:p>
          <a:p>
            <a:pPr marL="914400" lvl="1" indent="-457200">
              <a:buFont typeface="+mj-lt"/>
              <a:buAutoNum type="arabicPeriod"/>
            </a:pPr>
            <a:r>
              <a:rPr lang="en-US" sz="2800" dirty="0"/>
              <a:t>Review the income and asset guidelines</a:t>
            </a:r>
          </a:p>
          <a:p>
            <a:pPr marL="914400" lvl="1" indent="-457200">
              <a:buFont typeface="+mj-lt"/>
              <a:buAutoNum type="arabicPeriod"/>
            </a:pPr>
            <a:r>
              <a:rPr lang="en-US" sz="2800" dirty="0"/>
              <a:t>Collect your personal documents</a:t>
            </a:r>
          </a:p>
          <a:p>
            <a:pPr marL="914400" lvl="1" indent="-457200">
              <a:buFont typeface="+mj-lt"/>
              <a:buAutoNum type="arabicPeriod"/>
            </a:pPr>
            <a:r>
              <a:rPr lang="en-US" sz="2800" dirty="0"/>
              <a:t>Get more information</a:t>
            </a:r>
          </a:p>
          <a:p>
            <a:pPr lvl="2"/>
            <a:r>
              <a:rPr lang="en-US" sz="2800" dirty="0"/>
              <a:t>Call your state Medical Assistance office</a:t>
            </a:r>
          </a:p>
          <a:p>
            <a:pPr lvl="2"/>
            <a:r>
              <a:rPr lang="en-US" sz="2800" dirty="0"/>
              <a:t>Call your local State Health Insurance Assistance Program</a:t>
            </a:r>
          </a:p>
          <a:p>
            <a:pPr lvl="2"/>
            <a:r>
              <a:rPr lang="en-US" sz="2800" dirty="0"/>
              <a:t>Call your local Area Agency on Aging</a:t>
            </a:r>
          </a:p>
          <a:p>
            <a:pPr marL="914400" lvl="1" indent="-457200">
              <a:buFont typeface="+mj-lt"/>
              <a:buAutoNum type="arabicPeriod"/>
            </a:pPr>
            <a:r>
              <a:rPr lang="en-US" sz="2800" dirty="0"/>
              <a:t>Complete application with state Medical </a:t>
            </a:r>
            <a:br>
              <a:rPr lang="en-US" sz="2800" dirty="0"/>
            </a:br>
            <a:r>
              <a:rPr lang="en-US" sz="2800" dirty="0"/>
              <a:t>Assistance office</a:t>
            </a:r>
          </a:p>
          <a:p>
            <a:endParaRPr lang="en-US" dirty="0"/>
          </a:p>
        </p:txBody>
      </p:sp>
    </p:spTree>
    <p:extLst>
      <p:ext uri="{BB962C8B-B14F-4D97-AF65-F5344CB8AC3E}">
        <p14:creationId xmlns:p14="http://schemas.microsoft.com/office/powerpoint/2010/main" val="3798888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4"/>
            <a:ext cx="9601200" cy="694326"/>
          </a:xfrm>
        </p:spPr>
        <p:txBody>
          <a:bodyPr>
            <a:normAutofit/>
          </a:bodyPr>
          <a:lstStyle/>
          <a:p>
            <a:r>
              <a:rPr lang="en-US" sz="4000" dirty="0">
                <a:cs typeface="Arial" charset="0"/>
              </a:rPr>
              <a:t>Programs in U.S. Territories</a:t>
            </a:r>
            <a:endParaRPr lang="en-US" sz="4000" dirty="0"/>
          </a:p>
        </p:txBody>
      </p:sp>
      <p:sp>
        <p:nvSpPr>
          <p:cNvPr id="3" name="Content Placeholder 2"/>
          <p:cNvSpPr>
            <a:spLocks noGrp="1"/>
          </p:cNvSpPr>
          <p:nvPr>
            <p:ph idx="1"/>
          </p:nvPr>
        </p:nvSpPr>
        <p:spPr>
          <a:xfrm>
            <a:off x="1295400" y="1450429"/>
            <a:ext cx="9601200" cy="4340772"/>
          </a:xfrm>
        </p:spPr>
        <p:txBody>
          <a:bodyPr>
            <a:normAutofit fontScale="92500" lnSpcReduction="10000"/>
          </a:bodyPr>
          <a:lstStyle/>
          <a:p>
            <a:r>
              <a:rPr lang="en-US" sz="2800" b="1" dirty="0"/>
              <a:t>Help people pay their Medicare costs</a:t>
            </a:r>
          </a:p>
          <a:p>
            <a:r>
              <a:rPr lang="en-US" sz="2800" b="1" dirty="0"/>
              <a:t>U.S. territories</a:t>
            </a:r>
          </a:p>
          <a:p>
            <a:pPr lvl="1"/>
            <a:r>
              <a:rPr lang="en-US" sz="2800" dirty="0"/>
              <a:t>Puerto Rico</a:t>
            </a:r>
          </a:p>
          <a:p>
            <a:pPr lvl="1"/>
            <a:r>
              <a:rPr lang="en-US" sz="2800" dirty="0"/>
              <a:t>Virgin Islands</a:t>
            </a:r>
          </a:p>
          <a:p>
            <a:pPr lvl="1"/>
            <a:r>
              <a:rPr lang="en-US" sz="2800" dirty="0"/>
              <a:t>Guam</a:t>
            </a:r>
          </a:p>
          <a:p>
            <a:pPr lvl="1"/>
            <a:r>
              <a:rPr lang="en-US" sz="2800" dirty="0"/>
              <a:t>Northern Mariana Islands</a:t>
            </a:r>
          </a:p>
          <a:p>
            <a:pPr lvl="1"/>
            <a:r>
              <a:rPr lang="en-US" sz="2800" dirty="0"/>
              <a:t>American Samoa</a:t>
            </a:r>
          </a:p>
          <a:p>
            <a:r>
              <a:rPr lang="en-US" sz="2800" b="1" dirty="0"/>
              <a:t>Programs vary</a:t>
            </a:r>
          </a:p>
          <a:p>
            <a:pPr lvl="1"/>
            <a:r>
              <a:rPr lang="en-US" sz="2800" dirty="0"/>
              <a:t>Contact Medical Assistance office</a:t>
            </a:r>
          </a:p>
          <a:p>
            <a:endParaRPr lang="en-US" dirty="0"/>
          </a:p>
        </p:txBody>
      </p:sp>
    </p:spTree>
    <p:extLst>
      <p:ext uri="{BB962C8B-B14F-4D97-AF65-F5344CB8AC3E}">
        <p14:creationId xmlns:p14="http://schemas.microsoft.com/office/powerpoint/2010/main" val="283620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503853"/>
            <a:ext cx="9601200" cy="788919"/>
          </a:xfrm>
        </p:spPr>
        <p:txBody>
          <a:bodyPr>
            <a:normAutofit/>
          </a:bodyPr>
          <a:lstStyle/>
          <a:p>
            <a:r>
              <a:rPr lang="en-US" sz="4000" dirty="0"/>
              <a:t>Medicare and the Marketplace </a:t>
            </a:r>
          </a:p>
        </p:txBody>
      </p:sp>
      <p:sp>
        <p:nvSpPr>
          <p:cNvPr id="3" name="Content Placeholder 2"/>
          <p:cNvSpPr>
            <a:spLocks noGrp="1"/>
          </p:cNvSpPr>
          <p:nvPr>
            <p:ph idx="1"/>
          </p:nvPr>
        </p:nvSpPr>
        <p:spPr>
          <a:xfrm>
            <a:off x="1295400" y="1608083"/>
            <a:ext cx="9601200" cy="4183118"/>
          </a:xfrm>
        </p:spPr>
        <p:txBody>
          <a:bodyPr/>
          <a:lstStyle/>
          <a:p>
            <a:r>
              <a:rPr lang="en-US" sz="2800" b="1" dirty="0"/>
              <a:t>Medicare isn’t part of the Marketplace</a:t>
            </a:r>
          </a:p>
          <a:p>
            <a:r>
              <a:rPr lang="en-US" sz="2800" b="1" dirty="0"/>
              <a:t>If you have Medicare, you’re covered and don’t need to do anything related to the Marketplace</a:t>
            </a:r>
          </a:p>
          <a:p>
            <a:r>
              <a:rPr lang="en-US" sz="2800" b="1" dirty="0"/>
              <a:t>Marketplace doesn’t offer </a:t>
            </a:r>
            <a:r>
              <a:rPr lang="en-US" sz="2800" b="1" dirty="0" err="1"/>
              <a:t>Medigap</a:t>
            </a:r>
            <a:r>
              <a:rPr lang="en-US" sz="2800" b="1" dirty="0"/>
              <a:t> or Part D plans  </a:t>
            </a:r>
          </a:p>
          <a:p>
            <a:r>
              <a:rPr lang="en-US" sz="2800" b="1" dirty="0"/>
              <a:t>It’s against the law for someone who knows you have Medicare to sell you a Marketplace plan </a:t>
            </a:r>
          </a:p>
          <a:p>
            <a:pPr lvl="1"/>
            <a:r>
              <a:rPr lang="en-US" sz="2800" dirty="0"/>
              <a:t>Even if you only have Part A or Part B </a:t>
            </a:r>
          </a:p>
          <a:p>
            <a:endParaRPr lang="en-US" dirty="0"/>
          </a:p>
        </p:txBody>
      </p:sp>
    </p:spTree>
    <p:extLst>
      <p:ext uri="{BB962C8B-B14F-4D97-AF65-F5344CB8AC3E}">
        <p14:creationId xmlns:p14="http://schemas.microsoft.com/office/powerpoint/2010/main" val="442178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6598"/>
            <a:ext cx="9601200" cy="1135117"/>
          </a:xfrm>
        </p:spPr>
        <p:txBody>
          <a:bodyPr>
            <a:noAutofit/>
          </a:bodyPr>
          <a:lstStyle/>
          <a:p>
            <a:r>
              <a:rPr lang="en-US" sz="4000" dirty="0"/>
              <a:t>Medicare and the Marketplace 	       (Continued)</a:t>
            </a:r>
          </a:p>
        </p:txBody>
      </p:sp>
      <p:sp>
        <p:nvSpPr>
          <p:cNvPr id="3" name="Content Placeholder 2"/>
          <p:cNvSpPr>
            <a:spLocks noGrp="1"/>
          </p:cNvSpPr>
          <p:nvPr>
            <p:ph idx="1"/>
          </p:nvPr>
        </p:nvSpPr>
        <p:spPr>
          <a:xfrm>
            <a:off x="1295400" y="1868557"/>
            <a:ext cx="9601200" cy="3922643"/>
          </a:xfrm>
        </p:spPr>
        <p:txBody>
          <a:bodyPr/>
          <a:lstStyle/>
          <a:p>
            <a:r>
              <a:rPr lang="en-US" sz="2800" b="1" dirty="0"/>
              <a:t>People with minimum essential coverage are covered and won’t have to pay a fee</a:t>
            </a:r>
          </a:p>
          <a:p>
            <a:pPr lvl="1"/>
            <a:r>
              <a:rPr lang="en-US" sz="2800" dirty="0"/>
              <a:t>Part A is considered minimum essential coverage </a:t>
            </a:r>
          </a:p>
          <a:p>
            <a:pPr lvl="1"/>
            <a:r>
              <a:rPr lang="en-US" sz="2800" dirty="0"/>
              <a:t>Part B only is not considered minimum essential coverage</a:t>
            </a:r>
          </a:p>
          <a:p>
            <a:endParaRPr lang="en-US" dirty="0"/>
          </a:p>
        </p:txBody>
      </p:sp>
    </p:spTree>
    <p:extLst>
      <p:ext uri="{BB962C8B-B14F-4D97-AF65-F5344CB8AC3E}">
        <p14:creationId xmlns:p14="http://schemas.microsoft.com/office/powerpoint/2010/main" val="196826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457199"/>
            <a:ext cx="9601200" cy="1113183"/>
          </a:xfrm>
        </p:spPr>
        <p:txBody>
          <a:bodyPr>
            <a:noAutofit/>
          </a:bodyPr>
          <a:lstStyle/>
          <a:p>
            <a:r>
              <a:rPr lang="en-US" sz="4000" dirty="0"/>
              <a:t>Marketplace and Becoming </a:t>
            </a:r>
            <a:br>
              <a:rPr lang="en-US" sz="4000" dirty="0"/>
            </a:br>
            <a:r>
              <a:rPr lang="en-US" sz="4000" dirty="0"/>
              <a:t>Eligible for Medicare</a:t>
            </a:r>
          </a:p>
        </p:txBody>
      </p:sp>
      <p:sp>
        <p:nvSpPr>
          <p:cNvPr id="3" name="Content Placeholder 2"/>
          <p:cNvSpPr>
            <a:spLocks noGrp="1"/>
          </p:cNvSpPr>
          <p:nvPr>
            <p:ph idx="1"/>
          </p:nvPr>
        </p:nvSpPr>
        <p:spPr>
          <a:xfrm>
            <a:off x="1295400" y="1808921"/>
            <a:ext cx="9601200" cy="3982279"/>
          </a:xfrm>
        </p:spPr>
        <p:txBody>
          <a:bodyPr>
            <a:normAutofit fontScale="92500"/>
          </a:bodyPr>
          <a:lstStyle/>
          <a:p>
            <a:r>
              <a:rPr lang="en-US" sz="2800" b="1" dirty="0"/>
              <a:t>You can get a Marketplace plan before your Medicare coverage begins</a:t>
            </a:r>
          </a:p>
          <a:p>
            <a:pPr lvl="1"/>
            <a:r>
              <a:rPr lang="en-US" sz="2800" dirty="0"/>
              <a:t>You may cancel the plan when Medicare coverage starts, or</a:t>
            </a:r>
          </a:p>
          <a:p>
            <a:pPr lvl="1"/>
            <a:r>
              <a:rPr lang="en-US" sz="2800" dirty="0"/>
              <a:t>You may keep the plan, but once your Part A coverage starts you won’t be able to get lower costs</a:t>
            </a:r>
          </a:p>
          <a:p>
            <a:r>
              <a:rPr lang="en-US" sz="2800" b="1" dirty="0"/>
              <a:t>Sign up for Medicare during your Initial Enrollment Period</a:t>
            </a:r>
          </a:p>
          <a:p>
            <a:pPr lvl="1"/>
            <a:r>
              <a:rPr lang="en-US" sz="2800" dirty="0"/>
              <a:t>Or you may have to pay a late enrollment penalty for as long as you have Medicare</a:t>
            </a:r>
          </a:p>
          <a:p>
            <a:endParaRPr lang="en-US" dirty="0"/>
          </a:p>
        </p:txBody>
      </p:sp>
    </p:spTree>
    <p:extLst>
      <p:ext uri="{BB962C8B-B14F-4D97-AF65-F5344CB8AC3E}">
        <p14:creationId xmlns:p14="http://schemas.microsoft.com/office/powerpoint/2010/main" val="4288106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34427"/>
            <a:ext cx="9144000" cy="2387600"/>
          </a:xfrm>
        </p:spPr>
        <p:txBody>
          <a:bodyPr>
            <a:normAutofit/>
          </a:bodyPr>
          <a:lstStyle/>
          <a:p>
            <a:r>
              <a:rPr lang="en-US" sz="7200" b="1" dirty="0">
                <a:latin typeface="Segoe UI" panose="020B0502040204020203" pitchFamily="34" charset="0"/>
                <a:cs typeface="Segoe UI" panose="020B0502040204020203" pitchFamily="34" charset="0"/>
              </a:rPr>
              <a:t>Thank You.</a:t>
            </a:r>
          </a:p>
        </p:txBody>
      </p:sp>
      <p:sp>
        <p:nvSpPr>
          <p:cNvPr id="3" name="Subtitle 2"/>
          <p:cNvSpPr>
            <a:spLocks noGrp="1"/>
          </p:cNvSpPr>
          <p:nvPr>
            <p:ph type="subTitle" idx="1"/>
          </p:nvPr>
        </p:nvSpPr>
        <p:spPr>
          <a:xfrm>
            <a:off x="1524000" y="4114102"/>
            <a:ext cx="9144000" cy="1655762"/>
          </a:xfrm>
        </p:spPr>
        <p:txBody>
          <a:bodyPr>
            <a:normAutofit/>
          </a:bodyPr>
          <a:lstStyle/>
          <a:p>
            <a:r>
              <a:rPr lang="en-US" sz="3200" b="1" dirty="0">
                <a:latin typeface="Segoe UI" panose="020B0502040204020203" pitchFamily="34" charset="0"/>
                <a:cs typeface="Segoe UI" panose="020B0502040204020203" pitchFamily="34" charset="0"/>
              </a:rPr>
              <a:t>Questions?</a:t>
            </a:r>
          </a:p>
        </p:txBody>
      </p:sp>
    </p:spTree>
    <p:extLst>
      <p:ext uri="{BB962C8B-B14F-4D97-AF65-F5344CB8AC3E}">
        <p14:creationId xmlns:p14="http://schemas.microsoft.com/office/powerpoint/2010/main" val="3034739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3845" y="1152601"/>
            <a:ext cx="9604310" cy="3383280"/>
          </a:xfrm>
        </p:spPr>
        <p:txBody>
          <a:bodyPr anchor="ctr">
            <a:normAutofit fontScale="90000"/>
          </a:bodyPr>
          <a:lstStyle/>
          <a:p>
            <a:pPr algn="ctr">
              <a:lnSpc>
                <a:spcPct val="150000"/>
              </a:lnSpc>
            </a:pPr>
            <a:r>
              <a:rPr lang="en-US" sz="4000" dirty="0"/>
              <a:t>*Name*</a:t>
            </a:r>
            <a:br>
              <a:rPr lang="en-US" sz="4000" dirty="0"/>
            </a:br>
            <a:r>
              <a:rPr lang="en-US" sz="4000" dirty="0"/>
              <a:t>*Phone Number*</a:t>
            </a:r>
            <a:br>
              <a:rPr lang="en-US" sz="4000" dirty="0"/>
            </a:br>
            <a:r>
              <a:rPr lang="en-US" sz="4000" dirty="0"/>
              <a:t>*</a:t>
            </a:r>
            <a:r>
              <a:rPr lang="en-US" sz="4000"/>
              <a:t>Email Address*</a:t>
            </a:r>
            <a:br>
              <a:rPr lang="en-US" sz="4000" u="sng" dirty="0"/>
            </a:br>
            <a:endParaRPr lang="en-US" sz="4000" dirty="0"/>
          </a:p>
        </p:txBody>
      </p:sp>
    </p:spTree>
    <p:extLst>
      <p:ext uri="{BB962C8B-B14F-4D97-AF65-F5344CB8AC3E}">
        <p14:creationId xmlns:p14="http://schemas.microsoft.com/office/powerpoint/2010/main" val="3899926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iamond Grid 16x9">
  <a:themeElements>
    <a:clrScheme name="DiamondGrid">
      <a:dk1>
        <a:srgbClr val="2D2E2D"/>
      </a:dk1>
      <a:lt1>
        <a:sysClr val="window" lastClr="FFFFFF"/>
      </a:lt1>
      <a:dk2>
        <a:srgbClr val="000000"/>
      </a:dk2>
      <a:lt2>
        <a:srgbClr val="EAEAEA"/>
      </a:lt2>
      <a:accent1>
        <a:srgbClr val="D15A3E"/>
      </a:accent1>
      <a:accent2>
        <a:srgbClr val="B2B2B2"/>
      </a:accent2>
      <a:accent3>
        <a:srgbClr val="4F91A1"/>
      </a:accent3>
      <a:accent4>
        <a:srgbClr val="F0BA34"/>
      </a:accent4>
      <a:accent5>
        <a:srgbClr val="AEB733"/>
      </a:accent5>
      <a:accent6>
        <a:srgbClr val="926397"/>
      </a:accent6>
      <a:hlink>
        <a:srgbClr val="4F91A1"/>
      </a:hlink>
      <a:folHlink>
        <a:srgbClr val="808080"/>
      </a:folHlink>
    </a:clrScheme>
    <a:fontScheme name="Arial">
      <a:maj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15_4109default" id="{E728D685-11FC-4812-BA85-57AC6F9C9F40}" vid="{BC4E008B-95FF-4815-904E-143A8EDFC1D4}"/>
    </a:ext>
  </a:extLst>
</a:theme>
</file>

<file path=ppt/theme/theme2.xml><?xml version="1.0" encoding="utf-8"?>
<a:theme xmlns:a="http://schemas.openxmlformats.org/drawingml/2006/main" name="Office Theme">
  <a:themeElements>
    <a:clrScheme name="DiamondGrid">
      <a:dk1>
        <a:srgbClr val="2D2E2D"/>
      </a:dk1>
      <a:lt1>
        <a:sysClr val="window" lastClr="FFFFFF"/>
      </a:lt1>
      <a:dk2>
        <a:srgbClr val="000000"/>
      </a:dk2>
      <a:lt2>
        <a:srgbClr val="EAEAEA"/>
      </a:lt2>
      <a:accent1>
        <a:srgbClr val="D15A3E"/>
      </a:accent1>
      <a:accent2>
        <a:srgbClr val="B2B2B2"/>
      </a:accent2>
      <a:accent3>
        <a:srgbClr val="4F91A1"/>
      </a:accent3>
      <a:accent4>
        <a:srgbClr val="F0BA34"/>
      </a:accent4>
      <a:accent5>
        <a:srgbClr val="AEB733"/>
      </a:accent5>
      <a:accent6>
        <a:srgbClr val="926397"/>
      </a:accent6>
      <a:hlink>
        <a:srgbClr val="4F91A1"/>
      </a:hlink>
      <a:folHlink>
        <a:srgbClr val="808080"/>
      </a:folHlink>
    </a:clrScheme>
    <a:fontScheme name="Arial">
      <a:maj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DiamondGrid">
      <a:dk1>
        <a:srgbClr val="2D2E2D"/>
      </a:dk1>
      <a:lt1>
        <a:sysClr val="window" lastClr="FFFFFF"/>
      </a:lt1>
      <a:dk2>
        <a:srgbClr val="000000"/>
      </a:dk2>
      <a:lt2>
        <a:srgbClr val="EAEAEA"/>
      </a:lt2>
      <a:accent1>
        <a:srgbClr val="D15A3E"/>
      </a:accent1>
      <a:accent2>
        <a:srgbClr val="B2B2B2"/>
      </a:accent2>
      <a:accent3>
        <a:srgbClr val="4F91A1"/>
      </a:accent3>
      <a:accent4>
        <a:srgbClr val="F0BA34"/>
      </a:accent4>
      <a:accent5>
        <a:srgbClr val="AEB733"/>
      </a:accent5>
      <a:accent6>
        <a:srgbClr val="926397"/>
      </a:accent6>
      <a:hlink>
        <a:srgbClr val="4F91A1"/>
      </a:hlink>
      <a:folHlink>
        <a:srgbClr val="808080"/>
      </a:folHlink>
    </a:clrScheme>
    <a:fontScheme name="Arial">
      <a:maj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7087C0F-7449-45C4-B248-63D02665BF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Business diamond grid presentation (widescreen)</Template>
  <TotalTime>0</TotalTime>
  <Words>20086</Words>
  <Application>Microsoft Office PowerPoint</Application>
  <PresentationFormat>Widescreen</PresentationFormat>
  <Paragraphs>1303</Paragraphs>
  <Slides>77</Slides>
  <Notes>75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77</vt:i4>
      </vt:variant>
    </vt:vector>
  </HeadingPairs>
  <TitlesOfParts>
    <vt:vector size="83" baseType="lpstr">
      <vt:lpstr>Arial</vt:lpstr>
      <vt:lpstr>Calibri</vt:lpstr>
      <vt:lpstr>Segoe UI</vt:lpstr>
      <vt:lpstr>Times New Roman</vt:lpstr>
      <vt:lpstr>Wingdings</vt:lpstr>
      <vt:lpstr>Diamond Grid 16x9</vt:lpstr>
      <vt:lpstr>Welcome to Medicare</vt:lpstr>
      <vt:lpstr>Program Basics</vt:lpstr>
      <vt:lpstr>What is Medicare?</vt:lpstr>
      <vt:lpstr>The Four Parts of Medicare</vt:lpstr>
      <vt:lpstr>Automatic Enrollment – Parts A and B</vt:lpstr>
      <vt:lpstr>Medicare Card</vt:lpstr>
      <vt:lpstr>When Enrolling is Not Automatic</vt:lpstr>
      <vt:lpstr>General Enrollment Period (GEP)</vt:lpstr>
      <vt:lpstr>Enrolling in Part B If You  Have Employer Or Union Coverage </vt:lpstr>
      <vt:lpstr>When Employer or Union Coverage Ends</vt:lpstr>
      <vt:lpstr>Part A and Part B Benefits and Costs</vt:lpstr>
      <vt:lpstr>PowerPoint Presentation</vt:lpstr>
      <vt:lpstr>Paying for Medicare Part A</vt:lpstr>
      <vt:lpstr>Paying for Inpatient Hospital Stays</vt:lpstr>
      <vt:lpstr>Skilled Nursing Facility (SNF) Care</vt:lpstr>
      <vt:lpstr>Paying for Skilled Nursing Facility Care</vt:lpstr>
      <vt:lpstr>Five Conditions for Home Health Care </vt:lpstr>
      <vt:lpstr>Paying for Home Health Care</vt:lpstr>
      <vt:lpstr>Hospice Care</vt:lpstr>
      <vt:lpstr>Covered Hospice Services</vt:lpstr>
      <vt:lpstr>Paying for Hospice Care</vt:lpstr>
      <vt:lpstr>Blood (Inpatient)</vt:lpstr>
      <vt:lpstr>PowerPoint Presentation</vt:lpstr>
      <vt:lpstr>PowerPoint Presentation</vt:lpstr>
      <vt:lpstr>PowerPoint Presentation</vt:lpstr>
      <vt:lpstr>Part B-Covered Preventive Services</vt:lpstr>
      <vt:lpstr>NOT Covered by Part A and Part B</vt:lpstr>
      <vt:lpstr>Paying for Part B Services</vt:lpstr>
      <vt:lpstr>Monthly Part B Premium</vt:lpstr>
      <vt:lpstr>Paying the Part B Premium</vt:lpstr>
      <vt:lpstr>Part B Late Enrollment Penalty</vt:lpstr>
      <vt:lpstr>Your Medicare Coverage Choices</vt:lpstr>
      <vt:lpstr>What is Original Medicare?</vt:lpstr>
      <vt:lpstr>Assignment</vt:lpstr>
      <vt:lpstr>Assignment (continued)</vt:lpstr>
      <vt:lpstr>Private Contracts</vt:lpstr>
      <vt:lpstr>Medigap (Medicare Supplement Insurance) Policies </vt:lpstr>
      <vt:lpstr>Medigap Policies</vt:lpstr>
      <vt:lpstr>Medigap Plan Types</vt:lpstr>
      <vt:lpstr>Medigap Plan Types (Continued)</vt:lpstr>
      <vt:lpstr>Medicare Advantage (MA) Plans (Part C)</vt:lpstr>
      <vt:lpstr>Medicare Advantage Plans</vt:lpstr>
      <vt:lpstr>How Medicare Advantage Plans Work</vt:lpstr>
      <vt:lpstr>Types of Medicare Advantage (MA) Plans</vt:lpstr>
      <vt:lpstr>Medicare Advantage Plan Costs</vt:lpstr>
      <vt:lpstr>Medicare Advantage Eligibility Requirements</vt:lpstr>
      <vt:lpstr>PowerPoint Presentation</vt:lpstr>
      <vt:lpstr>PowerPoint Presentation</vt:lpstr>
      <vt:lpstr>PowerPoint Presentation</vt:lpstr>
      <vt:lpstr>PowerPoint Presentation</vt:lpstr>
      <vt:lpstr>Other Types of Medicare Health Plans</vt:lpstr>
      <vt:lpstr>Medicare Prescription Drug Coverage</vt:lpstr>
      <vt:lpstr>Medicare Prescription Drug  Coverage – cont’d</vt:lpstr>
      <vt:lpstr>Medicare Drug Plan Costs</vt:lpstr>
      <vt:lpstr>Standard Structure in 2025</vt:lpstr>
      <vt:lpstr>Part D Income-Related Monthly Adjustment Amount (IRMAA)</vt:lpstr>
      <vt:lpstr>Part D Eligibility Requirements</vt:lpstr>
      <vt:lpstr>PowerPoint Presentation</vt:lpstr>
      <vt:lpstr>PowerPoint Presentation</vt:lpstr>
      <vt:lpstr>Late Enrollment Penalty</vt:lpstr>
      <vt:lpstr>Part D-Covered Drugs</vt:lpstr>
      <vt:lpstr>Required Coverage</vt:lpstr>
      <vt:lpstr>Drugs Excluded by Law Under Part D</vt:lpstr>
      <vt:lpstr>Access to Covered Drugs</vt:lpstr>
      <vt:lpstr>Right to File a Complaint or Appeal</vt:lpstr>
      <vt:lpstr>Programs for People with Limited Income and Resources</vt:lpstr>
      <vt:lpstr>What Is Extra Help?</vt:lpstr>
      <vt:lpstr>Qualifying for Extra Help</vt:lpstr>
      <vt:lpstr>What is Medicaid?</vt:lpstr>
      <vt:lpstr>Medicare Savings Programs</vt:lpstr>
      <vt:lpstr>Steps to Take</vt:lpstr>
      <vt:lpstr>Programs in U.S. Territories</vt:lpstr>
      <vt:lpstr>Medicare and the Marketplace </vt:lpstr>
      <vt:lpstr>Medicare and the Marketplace         (Continued)</vt:lpstr>
      <vt:lpstr>Marketplace and Becoming  Eligible for Medicare</vt:lpstr>
      <vt:lpstr>Thank You.</vt:lpstr>
      <vt:lpstr>*Name* *Phone Number* *Email Address*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2017-05-10T12:18:23Z</dcterms:created>
  <dcterms:modified xsi:type="dcterms:W3CDTF">2024-12-23T19:49:42Z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TC030310159991</vt:lpwstr>
  </property>
</Properties>
</file>